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0" r:id="rId10"/>
    <p:sldId id="298" r:id="rId11"/>
    <p:sldId id="327" r:id="rId12"/>
    <p:sldId id="264" r:id="rId13"/>
    <p:sldId id="265" r:id="rId14"/>
    <p:sldId id="266" r:id="rId15"/>
    <p:sldId id="267" r:id="rId16"/>
    <p:sldId id="268" r:id="rId17"/>
    <p:sldId id="330" r:id="rId18"/>
    <p:sldId id="328" r:id="rId19"/>
    <p:sldId id="329" r:id="rId20"/>
    <p:sldId id="331" r:id="rId21"/>
    <p:sldId id="334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BCEA"/>
    <a:srgbClr val="FC4F20"/>
    <a:srgbClr val="FE6D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9" d="100"/>
          <a:sy n="89" d="100"/>
        </p:scale>
        <p:origin x="3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63E46D-82F1-45F3-BD16-14AF96FE3553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73686C0-C501-45C1-A21F-B9D7F8F611AD}">
      <dgm:prSet/>
      <dgm:spPr/>
      <dgm:t>
        <a:bodyPr/>
        <a:lstStyle/>
        <a:p>
          <a:r>
            <a:rPr lang="en-US" dirty="0"/>
            <a:t>Reflex urine culturing is a key diagnostic stewardship strategy for UTI among hospitalized patients</a:t>
          </a:r>
        </a:p>
      </dgm:t>
    </dgm:pt>
    <dgm:pt modelId="{6C6C21EF-E715-44D5-A50D-84A8C3A603B3}" type="parTrans" cxnId="{8235723B-AE53-4DE6-A386-4E747603A5EB}">
      <dgm:prSet/>
      <dgm:spPr/>
      <dgm:t>
        <a:bodyPr/>
        <a:lstStyle/>
        <a:p>
          <a:endParaRPr lang="en-US"/>
        </a:p>
      </dgm:t>
    </dgm:pt>
    <dgm:pt modelId="{D7203165-CC01-4C9E-9891-784B842379C7}" type="sibTrans" cxnId="{8235723B-AE53-4DE6-A386-4E747603A5EB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6B722614-4975-4E9E-B8B2-B61CF1866A94}">
      <dgm:prSet/>
      <dgm:spPr/>
      <dgm:t>
        <a:bodyPr/>
        <a:lstStyle/>
        <a:p>
          <a:r>
            <a:rPr lang="en-US" dirty="0"/>
            <a:t>The starting point for a reflex urine culture is suspicion of UTI, </a:t>
          </a:r>
          <a:r>
            <a:rPr lang="en-US" b="1" dirty="0"/>
            <a:t>not</a:t>
          </a:r>
          <a:r>
            <a:rPr lang="en-US" dirty="0"/>
            <a:t> a urinalysis</a:t>
          </a:r>
        </a:p>
      </dgm:t>
    </dgm:pt>
    <dgm:pt modelId="{BDC0D047-2A6D-4F83-B793-1E9FF8F830D5}" type="parTrans" cxnId="{1A9CEBCE-1317-4D31-8E61-D8099E690425}">
      <dgm:prSet/>
      <dgm:spPr/>
      <dgm:t>
        <a:bodyPr/>
        <a:lstStyle/>
        <a:p>
          <a:endParaRPr lang="en-US"/>
        </a:p>
      </dgm:t>
    </dgm:pt>
    <dgm:pt modelId="{22B69510-A536-4C12-BBD1-D33BAE7D039A}" type="sibTrans" cxnId="{1A9CEBCE-1317-4D31-8E61-D8099E690425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A3D2AA58-AC50-4099-9A37-CED8E5CC8534}">
      <dgm:prSet/>
      <dgm:spPr/>
      <dgm:t>
        <a:bodyPr/>
        <a:lstStyle/>
        <a:p>
          <a:r>
            <a:rPr lang="en-US"/>
            <a:t>Misuse of reflex urine culturing can paradoxically increase incidence of positive urine cultures</a:t>
          </a:r>
        </a:p>
      </dgm:t>
    </dgm:pt>
    <dgm:pt modelId="{DCA0947F-07AA-411E-8009-BB83D252FFCC}" type="parTrans" cxnId="{1A2CFEC1-0151-43D8-A9A3-5DCDBE9BC2E1}">
      <dgm:prSet/>
      <dgm:spPr/>
      <dgm:t>
        <a:bodyPr/>
        <a:lstStyle/>
        <a:p>
          <a:endParaRPr lang="en-US"/>
        </a:p>
      </dgm:t>
    </dgm:pt>
    <dgm:pt modelId="{332BFC24-5A86-41FF-86C1-FBE9D8FC3EC5}" type="sibTrans" cxnId="{1A2CFEC1-0151-43D8-A9A3-5DCDBE9BC2E1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E62A4F80-55C2-4EC0-8582-87D932104693}" type="pres">
      <dgm:prSet presAssocID="{2F63E46D-82F1-45F3-BD16-14AF96FE3553}" presName="Name0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1915B56-39BE-4B98-84D1-4AA80A5FAD84}" type="pres">
      <dgm:prSet presAssocID="{673686C0-C501-45C1-A21F-B9D7F8F611AD}" presName="compositeNode" presStyleCnt="0">
        <dgm:presLayoutVars>
          <dgm:bulletEnabled val="1"/>
        </dgm:presLayoutVars>
      </dgm:prSet>
      <dgm:spPr/>
    </dgm:pt>
    <dgm:pt modelId="{1694B57A-A8C2-47F1-8FE4-46FA4EC4A374}" type="pres">
      <dgm:prSet presAssocID="{673686C0-C501-45C1-A21F-B9D7F8F611AD}" presName="bgRect" presStyleLbl="bgAccFollowNode1" presStyleIdx="0" presStyleCnt="3"/>
      <dgm:spPr/>
      <dgm:t>
        <a:bodyPr/>
        <a:lstStyle/>
        <a:p>
          <a:endParaRPr lang="en-US"/>
        </a:p>
      </dgm:t>
    </dgm:pt>
    <dgm:pt modelId="{B15E1727-5145-407A-AA4F-28FA9F5035FE}" type="pres">
      <dgm:prSet presAssocID="{D7203165-CC01-4C9E-9891-784B842379C7}" presName="sibTransNodeCircle" presStyleLbl="alignNode1" presStyleIdx="0" presStyleCnt="6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3F774797-5B2C-4FB3-865A-64E0D4480CF1}" type="pres">
      <dgm:prSet presAssocID="{673686C0-C501-45C1-A21F-B9D7F8F611AD}" presName="bottomLine" presStyleLbl="alignNode1" presStyleIdx="1" presStyleCnt="6">
        <dgm:presLayoutVars/>
      </dgm:prSet>
      <dgm:spPr/>
    </dgm:pt>
    <dgm:pt modelId="{960010DE-D7C3-4903-A22F-E3E1E08D2F0A}" type="pres">
      <dgm:prSet presAssocID="{673686C0-C501-45C1-A21F-B9D7F8F611AD}" presName="nodeText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6561B3-53F8-42B8-83A7-847ACBD4145C}" type="pres">
      <dgm:prSet presAssocID="{D7203165-CC01-4C9E-9891-784B842379C7}" presName="sibTrans" presStyleCnt="0"/>
      <dgm:spPr/>
    </dgm:pt>
    <dgm:pt modelId="{2557019C-BC7A-45D5-A2CB-997FEFECEE96}" type="pres">
      <dgm:prSet presAssocID="{6B722614-4975-4E9E-B8B2-B61CF1866A94}" presName="compositeNode" presStyleCnt="0">
        <dgm:presLayoutVars>
          <dgm:bulletEnabled val="1"/>
        </dgm:presLayoutVars>
      </dgm:prSet>
      <dgm:spPr/>
    </dgm:pt>
    <dgm:pt modelId="{9809E4B5-6373-4D93-9632-0CA11F2C1C1D}" type="pres">
      <dgm:prSet presAssocID="{6B722614-4975-4E9E-B8B2-B61CF1866A94}" presName="bgRect" presStyleLbl="bgAccFollowNode1" presStyleIdx="1" presStyleCnt="3"/>
      <dgm:spPr/>
      <dgm:t>
        <a:bodyPr/>
        <a:lstStyle/>
        <a:p>
          <a:endParaRPr lang="en-US"/>
        </a:p>
      </dgm:t>
    </dgm:pt>
    <dgm:pt modelId="{C3E3EF54-3AB0-4730-85DE-245D01FC8465}" type="pres">
      <dgm:prSet presAssocID="{22B69510-A536-4C12-BBD1-D33BAE7D039A}" presName="sibTransNodeCircle" presStyleLbl="alignNode1" presStyleIdx="2" presStyleCnt="6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F72D2CFA-FAB9-4E9E-94D6-222865A8E3A4}" type="pres">
      <dgm:prSet presAssocID="{6B722614-4975-4E9E-B8B2-B61CF1866A94}" presName="bottomLine" presStyleLbl="alignNode1" presStyleIdx="3" presStyleCnt="6">
        <dgm:presLayoutVars/>
      </dgm:prSet>
      <dgm:spPr/>
    </dgm:pt>
    <dgm:pt modelId="{8F07CEC9-E294-4AFC-9C01-45EE48E9543C}" type="pres">
      <dgm:prSet presAssocID="{6B722614-4975-4E9E-B8B2-B61CF1866A94}" presName="nodeText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6E711C-914C-4E6E-82DC-D4A7506B56A6}" type="pres">
      <dgm:prSet presAssocID="{22B69510-A536-4C12-BBD1-D33BAE7D039A}" presName="sibTrans" presStyleCnt="0"/>
      <dgm:spPr/>
    </dgm:pt>
    <dgm:pt modelId="{FBF3B4DD-113F-4C41-877C-597C73DA180B}" type="pres">
      <dgm:prSet presAssocID="{A3D2AA58-AC50-4099-9A37-CED8E5CC8534}" presName="compositeNode" presStyleCnt="0">
        <dgm:presLayoutVars>
          <dgm:bulletEnabled val="1"/>
        </dgm:presLayoutVars>
      </dgm:prSet>
      <dgm:spPr/>
    </dgm:pt>
    <dgm:pt modelId="{22A3409B-BA44-42A9-B381-ED8085C4D19B}" type="pres">
      <dgm:prSet presAssocID="{A3D2AA58-AC50-4099-9A37-CED8E5CC8534}" presName="bgRect" presStyleLbl="bgAccFollowNode1" presStyleIdx="2" presStyleCnt="3"/>
      <dgm:spPr/>
      <dgm:t>
        <a:bodyPr/>
        <a:lstStyle/>
        <a:p>
          <a:endParaRPr lang="en-US"/>
        </a:p>
      </dgm:t>
    </dgm:pt>
    <dgm:pt modelId="{7284EE93-FF2C-4A00-9C5E-51D7A29A6080}" type="pres">
      <dgm:prSet presAssocID="{332BFC24-5A86-41FF-86C1-FBE9D8FC3EC5}" presName="sibTransNodeCircle" presStyleLbl="alignNode1" presStyleIdx="4" presStyleCnt="6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49FE3053-3542-4F01-A14E-F11860091BBF}" type="pres">
      <dgm:prSet presAssocID="{A3D2AA58-AC50-4099-9A37-CED8E5CC8534}" presName="bottomLine" presStyleLbl="alignNode1" presStyleIdx="5" presStyleCnt="6">
        <dgm:presLayoutVars/>
      </dgm:prSet>
      <dgm:spPr/>
    </dgm:pt>
    <dgm:pt modelId="{F5216283-E31B-4FE7-8B7A-A725A1A9CAC3}" type="pres">
      <dgm:prSet presAssocID="{A3D2AA58-AC50-4099-9A37-CED8E5CC8534}" presName="nodeText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1D9FEA3-66EA-4CEE-94B7-467671EBAF9A}" type="presOf" srcId="{A3D2AA58-AC50-4099-9A37-CED8E5CC8534}" destId="{22A3409B-BA44-42A9-B381-ED8085C4D19B}" srcOrd="0" destOrd="0" presId="urn:microsoft.com/office/officeart/2016/7/layout/BasicLinearProcessNumbered"/>
    <dgm:cxn modelId="{4DC08448-29C8-49A3-BE28-6B9D22B8371E}" type="presOf" srcId="{673686C0-C501-45C1-A21F-B9D7F8F611AD}" destId="{960010DE-D7C3-4903-A22F-E3E1E08D2F0A}" srcOrd="1" destOrd="0" presId="urn:microsoft.com/office/officeart/2016/7/layout/BasicLinearProcessNumbered"/>
    <dgm:cxn modelId="{E05844D1-3BB4-439C-A31C-CB6C602A2339}" type="presOf" srcId="{2F63E46D-82F1-45F3-BD16-14AF96FE3553}" destId="{E62A4F80-55C2-4EC0-8582-87D932104693}" srcOrd="0" destOrd="0" presId="urn:microsoft.com/office/officeart/2016/7/layout/BasicLinearProcessNumbered"/>
    <dgm:cxn modelId="{30EA9FCE-4F5B-47FC-B50A-C4EF355CA10E}" type="presOf" srcId="{6B722614-4975-4E9E-B8B2-B61CF1866A94}" destId="{8F07CEC9-E294-4AFC-9C01-45EE48E9543C}" srcOrd="1" destOrd="0" presId="urn:microsoft.com/office/officeart/2016/7/layout/BasicLinearProcessNumbered"/>
    <dgm:cxn modelId="{E2DEAF83-EEB3-44A3-9941-AEDB5A5E1114}" type="presOf" srcId="{6B722614-4975-4E9E-B8B2-B61CF1866A94}" destId="{9809E4B5-6373-4D93-9632-0CA11F2C1C1D}" srcOrd="0" destOrd="0" presId="urn:microsoft.com/office/officeart/2016/7/layout/BasicLinearProcessNumbered"/>
    <dgm:cxn modelId="{1A9CEBCE-1317-4D31-8E61-D8099E690425}" srcId="{2F63E46D-82F1-45F3-BD16-14AF96FE3553}" destId="{6B722614-4975-4E9E-B8B2-B61CF1866A94}" srcOrd="1" destOrd="0" parTransId="{BDC0D047-2A6D-4F83-B793-1E9FF8F830D5}" sibTransId="{22B69510-A536-4C12-BBD1-D33BAE7D039A}"/>
    <dgm:cxn modelId="{7A9BB8BC-04DE-4D27-AC09-0E009401FFC0}" type="presOf" srcId="{332BFC24-5A86-41FF-86C1-FBE9D8FC3EC5}" destId="{7284EE93-FF2C-4A00-9C5E-51D7A29A6080}" srcOrd="0" destOrd="0" presId="urn:microsoft.com/office/officeart/2016/7/layout/BasicLinearProcessNumbered"/>
    <dgm:cxn modelId="{388C5EBB-05C1-4AE7-9EA5-3CF7D35F7288}" type="presOf" srcId="{673686C0-C501-45C1-A21F-B9D7F8F611AD}" destId="{1694B57A-A8C2-47F1-8FE4-46FA4EC4A374}" srcOrd="0" destOrd="0" presId="urn:microsoft.com/office/officeart/2016/7/layout/BasicLinearProcessNumbered"/>
    <dgm:cxn modelId="{8852C28D-F4C3-4B58-8FAA-DF66DA5FBE96}" type="presOf" srcId="{22B69510-A536-4C12-BBD1-D33BAE7D039A}" destId="{C3E3EF54-3AB0-4730-85DE-245D01FC8465}" srcOrd="0" destOrd="0" presId="urn:microsoft.com/office/officeart/2016/7/layout/BasicLinearProcessNumbered"/>
    <dgm:cxn modelId="{8235723B-AE53-4DE6-A386-4E747603A5EB}" srcId="{2F63E46D-82F1-45F3-BD16-14AF96FE3553}" destId="{673686C0-C501-45C1-A21F-B9D7F8F611AD}" srcOrd="0" destOrd="0" parTransId="{6C6C21EF-E715-44D5-A50D-84A8C3A603B3}" sibTransId="{D7203165-CC01-4C9E-9891-784B842379C7}"/>
    <dgm:cxn modelId="{8AE5830E-76BC-49DA-B3B7-93F1DDDF37EF}" type="presOf" srcId="{A3D2AA58-AC50-4099-9A37-CED8E5CC8534}" destId="{F5216283-E31B-4FE7-8B7A-A725A1A9CAC3}" srcOrd="1" destOrd="0" presId="urn:microsoft.com/office/officeart/2016/7/layout/BasicLinearProcessNumbered"/>
    <dgm:cxn modelId="{1205539B-722D-4E62-8332-955787815CBF}" type="presOf" srcId="{D7203165-CC01-4C9E-9891-784B842379C7}" destId="{B15E1727-5145-407A-AA4F-28FA9F5035FE}" srcOrd="0" destOrd="0" presId="urn:microsoft.com/office/officeart/2016/7/layout/BasicLinearProcessNumbered"/>
    <dgm:cxn modelId="{1A2CFEC1-0151-43D8-A9A3-5DCDBE9BC2E1}" srcId="{2F63E46D-82F1-45F3-BD16-14AF96FE3553}" destId="{A3D2AA58-AC50-4099-9A37-CED8E5CC8534}" srcOrd="2" destOrd="0" parTransId="{DCA0947F-07AA-411E-8009-BB83D252FFCC}" sibTransId="{332BFC24-5A86-41FF-86C1-FBE9D8FC3EC5}"/>
    <dgm:cxn modelId="{20959DBC-8582-4CE5-A5B0-EC02C5CD043E}" type="presParOf" srcId="{E62A4F80-55C2-4EC0-8582-87D932104693}" destId="{B1915B56-39BE-4B98-84D1-4AA80A5FAD84}" srcOrd="0" destOrd="0" presId="urn:microsoft.com/office/officeart/2016/7/layout/BasicLinearProcessNumbered"/>
    <dgm:cxn modelId="{CE71B790-74DD-41EF-B9A5-41B841DE85F2}" type="presParOf" srcId="{B1915B56-39BE-4B98-84D1-4AA80A5FAD84}" destId="{1694B57A-A8C2-47F1-8FE4-46FA4EC4A374}" srcOrd="0" destOrd="0" presId="urn:microsoft.com/office/officeart/2016/7/layout/BasicLinearProcessNumbered"/>
    <dgm:cxn modelId="{9B073469-E67A-43A1-9B89-2D6A271A8F06}" type="presParOf" srcId="{B1915B56-39BE-4B98-84D1-4AA80A5FAD84}" destId="{B15E1727-5145-407A-AA4F-28FA9F5035FE}" srcOrd="1" destOrd="0" presId="urn:microsoft.com/office/officeart/2016/7/layout/BasicLinearProcessNumbered"/>
    <dgm:cxn modelId="{12E7797B-9FCB-495D-9698-3F3A69D88906}" type="presParOf" srcId="{B1915B56-39BE-4B98-84D1-4AA80A5FAD84}" destId="{3F774797-5B2C-4FB3-865A-64E0D4480CF1}" srcOrd="2" destOrd="0" presId="urn:microsoft.com/office/officeart/2016/7/layout/BasicLinearProcessNumbered"/>
    <dgm:cxn modelId="{42AC4B6E-DD35-4443-92DC-B26FFA203E6E}" type="presParOf" srcId="{B1915B56-39BE-4B98-84D1-4AA80A5FAD84}" destId="{960010DE-D7C3-4903-A22F-E3E1E08D2F0A}" srcOrd="3" destOrd="0" presId="urn:microsoft.com/office/officeart/2016/7/layout/BasicLinearProcessNumbered"/>
    <dgm:cxn modelId="{2ECE2746-DFF6-4ACD-B7CC-E715C4381F5B}" type="presParOf" srcId="{E62A4F80-55C2-4EC0-8582-87D932104693}" destId="{946561B3-53F8-42B8-83A7-847ACBD4145C}" srcOrd="1" destOrd="0" presId="urn:microsoft.com/office/officeart/2016/7/layout/BasicLinearProcessNumbered"/>
    <dgm:cxn modelId="{63DCFF65-F1F8-4A6D-9C38-FEE5547DE99D}" type="presParOf" srcId="{E62A4F80-55C2-4EC0-8582-87D932104693}" destId="{2557019C-BC7A-45D5-A2CB-997FEFECEE96}" srcOrd="2" destOrd="0" presId="urn:microsoft.com/office/officeart/2016/7/layout/BasicLinearProcessNumbered"/>
    <dgm:cxn modelId="{96302677-D430-4881-AFF2-C5FCC2012269}" type="presParOf" srcId="{2557019C-BC7A-45D5-A2CB-997FEFECEE96}" destId="{9809E4B5-6373-4D93-9632-0CA11F2C1C1D}" srcOrd="0" destOrd="0" presId="urn:microsoft.com/office/officeart/2016/7/layout/BasicLinearProcessNumbered"/>
    <dgm:cxn modelId="{760CE2A5-3EBF-46A0-BCC1-BDFAB249853E}" type="presParOf" srcId="{2557019C-BC7A-45D5-A2CB-997FEFECEE96}" destId="{C3E3EF54-3AB0-4730-85DE-245D01FC8465}" srcOrd="1" destOrd="0" presId="urn:microsoft.com/office/officeart/2016/7/layout/BasicLinearProcessNumbered"/>
    <dgm:cxn modelId="{1974CC84-F6FC-41F9-92B5-E84E626D36D8}" type="presParOf" srcId="{2557019C-BC7A-45D5-A2CB-997FEFECEE96}" destId="{F72D2CFA-FAB9-4E9E-94D6-222865A8E3A4}" srcOrd="2" destOrd="0" presId="urn:microsoft.com/office/officeart/2016/7/layout/BasicLinearProcessNumbered"/>
    <dgm:cxn modelId="{C8745756-C746-4E9F-B01D-F1E7DA7294F4}" type="presParOf" srcId="{2557019C-BC7A-45D5-A2CB-997FEFECEE96}" destId="{8F07CEC9-E294-4AFC-9C01-45EE48E9543C}" srcOrd="3" destOrd="0" presId="urn:microsoft.com/office/officeart/2016/7/layout/BasicLinearProcessNumbered"/>
    <dgm:cxn modelId="{5980956D-ECAC-45EE-B4AE-B589800C7574}" type="presParOf" srcId="{E62A4F80-55C2-4EC0-8582-87D932104693}" destId="{E76E711C-914C-4E6E-82DC-D4A7506B56A6}" srcOrd="3" destOrd="0" presId="urn:microsoft.com/office/officeart/2016/7/layout/BasicLinearProcessNumbered"/>
    <dgm:cxn modelId="{F6F36D4E-3CE8-4916-BD6D-6A6EE8101435}" type="presParOf" srcId="{E62A4F80-55C2-4EC0-8582-87D932104693}" destId="{FBF3B4DD-113F-4C41-877C-597C73DA180B}" srcOrd="4" destOrd="0" presId="urn:microsoft.com/office/officeart/2016/7/layout/BasicLinearProcessNumbered"/>
    <dgm:cxn modelId="{F355AE7F-93B6-44D5-B2B2-F4B8464EE7A0}" type="presParOf" srcId="{FBF3B4DD-113F-4C41-877C-597C73DA180B}" destId="{22A3409B-BA44-42A9-B381-ED8085C4D19B}" srcOrd="0" destOrd="0" presId="urn:microsoft.com/office/officeart/2016/7/layout/BasicLinearProcessNumbered"/>
    <dgm:cxn modelId="{626EAE86-8533-48C1-902C-B0071CD7CA77}" type="presParOf" srcId="{FBF3B4DD-113F-4C41-877C-597C73DA180B}" destId="{7284EE93-FF2C-4A00-9C5E-51D7A29A6080}" srcOrd="1" destOrd="0" presId="urn:microsoft.com/office/officeart/2016/7/layout/BasicLinearProcessNumbered"/>
    <dgm:cxn modelId="{AEB138E9-6AA5-402E-968F-F76BBEDB2390}" type="presParOf" srcId="{FBF3B4DD-113F-4C41-877C-597C73DA180B}" destId="{49FE3053-3542-4F01-A14E-F11860091BBF}" srcOrd="2" destOrd="0" presId="urn:microsoft.com/office/officeart/2016/7/layout/BasicLinearProcessNumbered"/>
    <dgm:cxn modelId="{7156E826-CF04-4D62-92A4-2FE4EA8590BD}" type="presParOf" srcId="{FBF3B4DD-113F-4C41-877C-597C73DA180B}" destId="{F5216283-E31B-4FE7-8B7A-A725A1A9CAC3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A6E6E3-F031-42A5-9C2C-D182317DA2F6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6CF85A6-73EB-4740-80E8-A033121B2586}">
      <dgm:prSet/>
      <dgm:spPr/>
      <dgm:t>
        <a:bodyPr/>
        <a:lstStyle/>
        <a:p>
          <a:r>
            <a:rPr lang="en-US" b="0">
              <a:solidFill>
                <a:schemeClr val="bg1"/>
              </a:solidFill>
            </a:rPr>
            <a:t>When order is placed, 2 labels print for urine collection: yellow top tube (UA) and grey top tube (urine culture)</a:t>
          </a:r>
          <a:endParaRPr lang="en-US" b="0" dirty="0">
            <a:solidFill>
              <a:schemeClr val="bg1"/>
            </a:solidFill>
          </a:endParaRPr>
        </a:p>
      </dgm:t>
    </dgm:pt>
    <dgm:pt modelId="{8261F305-AC0B-458D-93F2-0F33E8F1C4CF}" type="parTrans" cxnId="{B9F56CB7-C2B2-4B62-8BD4-3D66CAAF59CD}">
      <dgm:prSet/>
      <dgm:spPr/>
      <dgm:t>
        <a:bodyPr/>
        <a:lstStyle/>
        <a:p>
          <a:endParaRPr lang="en-US" b="0">
            <a:solidFill>
              <a:schemeClr val="bg1"/>
            </a:solidFill>
          </a:endParaRPr>
        </a:p>
      </dgm:t>
    </dgm:pt>
    <dgm:pt modelId="{BC3BAA4B-F28D-4AB3-B7AF-30DE4DA72FE3}" type="sibTrans" cxnId="{B9F56CB7-C2B2-4B62-8BD4-3D66CAAF59CD}">
      <dgm:prSet/>
      <dgm:spPr/>
      <dgm:t>
        <a:bodyPr/>
        <a:lstStyle/>
        <a:p>
          <a:endParaRPr lang="en-US" b="0">
            <a:solidFill>
              <a:schemeClr val="bg1"/>
            </a:solidFill>
          </a:endParaRPr>
        </a:p>
      </dgm:t>
    </dgm:pt>
    <dgm:pt modelId="{145276A1-AC35-4E14-9EBA-BCE5B00262EB}">
      <dgm:prSet/>
      <dgm:spPr/>
      <dgm:t>
        <a:bodyPr/>
        <a:lstStyle/>
        <a:p>
          <a:r>
            <a:rPr lang="en-US" b="0" dirty="0">
              <a:solidFill>
                <a:schemeClr val="bg1"/>
              </a:solidFill>
            </a:rPr>
            <a:t>Both tubes sent to lab accessioning with appropriate volumes</a:t>
          </a:r>
        </a:p>
      </dgm:t>
    </dgm:pt>
    <dgm:pt modelId="{ECB95B3E-04C0-4B84-8264-452E7D4A8F59}" type="parTrans" cxnId="{BEFDFB3A-8750-4586-ABD6-4500C5B66145}">
      <dgm:prSet/>
      <dgm:spPr/>
      <dgm:t>
        <a:bodyPr/>
        <a:lstStyle/>
        <a:p>
          <a:endParaRPr lang="en-US" b="0">
            <a:solidFill>
              <a:schemeClr val="bg1"/>
            </a:solidFill>
          </a:endParaRPr>
        </a:p>
      </dgm:t>
    </dgm:pt>
    <dgm:pt modelId="{FBD8BB31-0ABA-40F1-91E0-5E529EC071CE}" type="sibTrans" cxnId="{BEFDFB3A-8750-4586-ABD6-4500C5B66145}">
      <dgm:prSet/>
      <dgm:spPr/>
      <dgm:t>
        <a:bodyPr/>
        <a:lstStyle/>
        <a:p>
          <a:endParaRPr lang="en-US" b="0">
            <a:solidFill>
              <a:schemeClr val="bg1"/>
            </a:solidFill>
          </a:endParaRPr>
        </a:p>
      </dgm:t>
    </dgm:pt>
    <dgm:pt modelId="{E8423087-22E0-4BF0-942F-3CE0104C2AAB}">
      <dgm:prSet/>
      <dgm:spPr/>
      <dgm:t>
        <a:bodyPr/>
        <a:lstStyle/>
        <a:p>
          <a:r>
            <a:rPr lang="en-US" b="0">
              <a:solidFill>
                <a:schemeClr val="bg1"/>
              </a:solidFill>
            </a:rPr>
            <a:t>Lab Accessioning sends yellow top tube to Chemistry and grey top tube to Microbiology </a:t>
          </a:r>
          <a:endParaRPr lang="en-US" b="0" dirty="0">
            <a:solidFill>
              <a:schemeClr val="bg1"/>
            </a:solidFill>
          </a:endParaRPr>
        </a:p>
      </dgm:t>
    </dgm:pt>
    <dgm:pt modelId="{2E24A0AB-8A57-4A59-AB50-7DD070D2BAFC}" type="parTrans" cxnId="{BCCFAF87-0F18-4AD0-A418-129F2EFC38F4}">
      <dgm:prSet/>
      <dgm:spPr/>
      <dgm:t>
        <a:bodyPr/>
        <a:lstStyle/>
        <a:p>
          <a:endParaRPr lang="en-US" b="0">
            <a:solidFill>
              <a:schemeClr val="bg1"/>
            </a:solidFill>
          </a:endParaRPr>
        </a:p>
      </dgm:t>
    </dgm:pt>
    <dgm:pt modelId="{452361C3-9AB9-4C5E-9FA3-E4C1CEB8D3E5}" type="sibTrans" cxnId="{BCCFAF87-0F18-4AD0-A418-129F2EFC38F4}">
      <dgm:prSet/>
      <dgm:spPr/>
      <dgm:t>
        <a:bodyPr/>
        <a:lstStyle/>
        <a:p>
          <a:endParaRPr lang="en-US" b="0">
            <a:solidFill>
              <a:schemeClr val="bg1"/>
            </a:solidFill>
          </a:endParaRPr>
        </a:p>
      </dgm:t>
    </dgm:pt>
    <dgm:pt modelId="{4AFF3D9A-25F9-4540-B581-9D4AA9A627E5}">
      <dgm:prSet/>
      <dgm:spPr/>
      <dgm:t>
        <a:bodyPr/>
        <a:lstStyle/>
        <a:p>
          <a:r>
            <a:rPr lang="en-US" b="0">
              <a:solidFill>
                <a:schemeClr val="bg1"/>
              </a:solidFill>
            </a:rPr>
            <a:t>Urinalysis performed in the Chemistry lab </a:t>
          </a:r>
        </a:p>
      </dgm:t>
    </dgm:pt>
    <dgm:pt modelId="{FB57E1C1-59E3-4CC1-8251-B13F782A0159}" type="parTrans" cxnId="{971C71EA-86CC-44A5-A9DF-3AF2C2FBEE9F}">
      <dgm:prSet/>
      <dgm:spPr/>
      <dgm:t>
        <a:bodyPr/>
        <a:lstStyle/>
        <a:p>
          <a:endParaRPr lang="en-US" b="0">
            <a:solidFill>
              <a:schemeClr val="bg1"/>
            </a:solidFill>
          </a:endParaRPr>
        </a:p>
      </dgm:t>
    </dgm:pt>
    <dgm:pt modelId="{CAF33C48-4311-4B98-994D-B07CB6540861}" type="sibTrans" cxnId="{971C71EA-86CC-44A5-A9DF-3AF2C2FBEE9F}">
      <dgm:prSet/>
      <dgm:spPr/>
      <dgm:t>
        <a:bodyPr/>
        <a:lstStyle/>
        <a:p>
          <a:endParaRPr lang="en-US" b="0">
            <a:solidFill>
              <a:schemeClr val="bg1"/>
            </a:solidFill>
          </a:endParaRPr>
        </a:p>
      </dgm:t>
    </dgm:pt>
    <dgm:pt modelId="{AD5DF602-2D81-43B8-8561-D9F8F78D322E}">
      <dgm:prSet/>
      <dgm:spPr/>
      <dgm:t>
        <a:bodyPr/>
        <a:lstStyle/>
        <a:p>
          <a:r>
            <a:rPr lang="en-US" b="0">
              <a:solidFill>
                <a:schemeClr val="bg1"/>
              </a:solidFill>
            </a:rPr>
            <a:t>WBC result of &gt; 10per hpf generates order for urine culture visible to the Microbiology lab, and a urine culture is performed </a:t>
          </a:r>
          <a:endParaRPr lang="en-US" b="0" dirty="0">
            <a:solidFill>
              <a:schemeClr val="bg1"/>
            </a:solidFill>
          </a:endParaRPr>
        </a:p>
      </dgm:t>
    </dgm:pt>
    <dgm:pt modelId="{FEA651BA-0730-4E4B-A95E-A81C52B12091}" type="parTrans" cxnId="{A1614610-C8FC-48E9-B129-45FB38A2CE8F}">
      <dgm:prSet/>
      <dgm:spPr/>
      <dgm:t>
        <a:bodyPr/>
        <a:lstStyle/>
        <a:p>
          <a:endParaRPr lang="en-US" b="0">
            <a:solidFill>
              <a:schemeClr val="bg1"/>
            </a:solidFill>
          </a:endParaRPr>
        </a:p>
      </dgm:t>
    </dgm:pt>
    <dgm:pt modelId="{F4E534C0-5E07-4990-A147-336285483DE3}" type="sibTrans" cxnId="{A1614610-C8FC-48E9-B129-45FB38A2CE8F}">
      <dgm:prSet/>
      <dgm:spPr/>
      <dgm:t>
        <a:bodyPr/>
        <a:lstStyle/>
        <a:p>
          <a:endParaRPr lang="en-US" b="0">
            <a:solidFill>
              <a:schemeClr val="bg1"/>
            </a:solidFill>
          </a:endParaRPr>
        </a:p>
      </dgm:t>
    </dgm:pt>
    <dgm:pt modelId="{F375C469-A112-448D-858D-1AFBFA6217C5}">
      <dgm:prSet/>
      <dgm:spPr/>
      <dgm:t>
        <a:bodyPr/>
        <a:lstStyle/>
        <a:p>
          <a:r>
            <a:rPr lang="en-US" b="0">
              <a:solidFill>
                <a:schemeClr val="bg1"/>
              </a:solidFill>
            </a:rPr>
            <a:t>If no urine culture order generated for Microbiology, the specimen for urine culture is discarded </a:t>
          </a:r>
        </a:p>
      </dgm:t>
    </dgm:pt>
    <dgm:pt modelId="{7924CCE5-867E-4DEB-9AE5-7ECC51D67053}" type="parTrans" cxnId="{712DA42A-AAFA-40EC-AC9E-F6CE045B5C8D}">
      <dgm:prSet/>
      <dgm:spPr/>
      <dgm:t>
        <a:bodyPr/>
        <a:lstStyle/>
        <a:p>
          <a:endParaRPr lang="en-US" b="0">
            <a:solidFill>
              <a:schemeClr val="bg1"/>
            </a:solidFill>
          </a:endParaRPr>
        </a:p>
      </dgm:t>
    </dgm:pt>
    <dgm:pt modelId="{DEA24611-1FB3-42C1-87D7-6A9BC34F1591}" type="sibTrans" cxnId="{712DA42A-AAFA-40EC-AC9E-F6CE045B5C8D}">
      <dgm:prSet/>
      <dgm:spPr/>
      <dgm:t>
        <a:bodyPr/>
        <a:lstStyle/>
        <a:p>
          <a:endParaRPr lang="en-US" b="0">
            <a:solidFill>
              <a:schemeClr val="bg1"/>
            </a:solidFill>
          </a:endParaRPr>
        </a:p>
      </dgm:t>
    </dgm:pt>
    <dgm:pt modelId="{6A129A88-E0C0-4EE5-8540-3EB2DC3C3BA3}" type="pres">
      <dgm:prSet presAssocID="{ACA6E6E3-F031-42A5-9C2C-D182317DA2F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0A98611-D87F-4B76-B2AD-2217EB80CB86}" type="pres">
      <dgm:prSet presAssocID="{D6CF85A6-73EB-4740-80E8-A033121B2586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C9279D-CB7D-423F-A059-F790FA671B68}" type="pres">
      <dgm:prSet presAssocID="{BC3BAA4B-F28D-4AB3-B7AF-30DE4DA72FE3}" presName="sibTrans" presStyleLbl="sibTrans1D1" presStyleIdx="0" presStyleCnt="5"/>
      <dgm:spPr/>
      <dgm:t>
        <a:bodyPr/>
        <a:lstStyle/>
        <a:p>
          <a:endParaRPr lang="en-US"/>
        </a:p>
      </dgm:t>
    </dgm:pt>
    <dgm:pt modelId="{3A52E189-412D-44C4-A823-59CCA3DCACF1}" type="pres">
      <dgm:prSet presAssocID="{BC3BAA4B-F28D-4AB3-B7AF-30DE4DA72FE3}" presName="connectorText" presStyleLbl="sibTrans1D1" presStyleIdx="0" presStyleCnt="5"/>
      <dgm:spPr/>
      <dgm:t>
        <a:bodyPr/>
        <a:lstStyle/>
        <a:p>
          <a:endParaRPr lang="en-US"/>
        </a:p>
      </dgm:t>
    </dgm:pt>
    <dgm:pt modelId="{5753AFA6-9E50-46A9-BA20-266269157BFA}" type="pres">
      <dgm:prSet presAssocID="{145276A1-AC35-4E14-9EBA-BCE5B00262EB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76E8BA-EF5F-4EF4-BEB7-CFDB22293A77}" type="pres">
      <dgm:prSet presAssocID="{FBD8BB31-0ABA-40F1-91E0-5E529EC071CE}" presName="sibTrans" presStyleLbl="sibTrans1D1" presStyleIdx="1" presStyleCnt="5"/>
      <dgm:spPr/>
      <dgm:t>
        <a:bodyPr/>
        <a:lstStyle/>
        <a:p>
          <a:endParaRPr lang="en-US"/>
        </a:p>
      </dgm:t>
    </dgm:pt>
    <dgm:pt modelId="{4B0006EE-6159-4734-AEF0-4887357D9173}" type="pres">
      <dgm:prSet presAssocID="{FBD8BB31-0ABA-40F1-91E0-5E529EC071CE}" presName="connectorText" presStyleLbl="sibTrans1D1" presStyleIdx="1" presStyleCnt="5"/>
      <dgm:spPr/>
      <dgm:t>
        <a:bodyPr/>
        <a:lstStyle/>
        <a:p>
          <a:endParaRPr lang="en-US"/>
        </a:p>
      </dgm:t>
    </dgm:pt>
    <dgm:pt modelId="{4ADA0CDB-603B-4A2D-A5C9-2E37A873EF4C}" type="pres">
      <dgm:prSet presAssocID="{E8423087-22E0-4BF0-942F-3CE0104C2AAB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A10D30-E318-4E80-91FE-2FB522AB931B}" type="pres">
      <dgm:prSet presAssocID="{452361C3-9AB9-4C5E-9FA3-E4C1CEB8D3E5}" presName="sibTrans" presStyleLbl="sibTrans1D1" presStyleIdx="2" presStyleCnt="5"/>
      <dgm:spPr/>
      <dgm:t>
        <a:bodyPr/>
        <a:lstStyle/>
        <a:p>
          <a:endParaRPr lang="en-US"/>
        </a:p>
      </dgm:t>
    </dgm:pt>
    <dgm:pt modelId="{3CCA4976-037F-4EB7-B5DF-821E32088490}" type="pres">
      <dgm:prSet presAssocID="{452361C3-9AB9-4C5E-9FA3-E4C1CEB8D3E5}" presName="connectorText" presStyleLbl="sibTrans1D1" presStyleIdx="2" presStyleCnt="5"/>
      <dgm:spPr/>
      <dgm:t>
        <a:bodyPr/>
        <a:lstStyle/>
        <a:p>
          <a:endParaRPr lang="en-US"/>
        </a:p>
      </dgm:t>
    </dgm:pt>
    <dgm:pt modelId="{CEDD01FC-FB88-4D06-8B48-19565E249AF6}" type="pres">
      <dgm:prSet presAssocID="{4AFF3D9A-25F9-4540-B581-9D4AA9A627E5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13DBD7-2664-4547-A0D6-75D9B9123833}" type="pres">
      <dgm:prSet presAssocID="{CAF33C48-4311-4B98-994D-B07CB6540861}" presName="sibTrans" presStyleLbl="sibTrans1D1" presStyleIdx="3" presStyleCnt="5"/>
      <dgm:spPr/>
      <dgm:t>
        <a:bodyPr/>
        <a:lstStyle/>
        <a:p>
          <a:endParaRPr lang="en-US"/>
        </a:p>
      </dgm:t>
    </dgm:pt>
    <dgm:pt modelId="{AA07479D-4C18-4E56-85B5-7380BB539744}" type="pres">
      <dgm:prSet presAssocID="{CAF33C48-4311-4B98-994D-B07CB6540861}" presName="connectorText" presStyleLbl="sibTrans1D1" presStyleIdx="3" presStyleCnt="5"/>
      <dgm:spPr/>
      <dgm:t>
        <a:bodyPr/>
        <a:lstStyle/>
        <a:p>
          <a:endParaRPr lang="en-US"/>
        </a:p>
      </dgm:t>
    </dgm:pt>
    <dgm:pt modelId="{CDEF3A8E-8EC1-4550-BBB0-CD5727EBC98C}" type="pres">
      <dgm:prSet presAssocID="{AD5DF602-2D81-43B8-8561-D9F8F78D322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1352BB-E19F-4DEA-94CD-CF808157A2B9}" type="pres">
      <dgm:prSet presAssocID="{F4E534C0-5E07-4990-A147-336285483DE3}" presName="sibTrans" presStyleLbl="sibTrans1D1" presStyleIdx="4" presStyleCnt="5"/>
      <dgm:spPr/>
      <dgm:t>
        <a:bodyPr/>
        <a:lstStyle/>
        <a:p>
          <a:endParaRPr lang="en-US"/>
        </a:p>
      </dgm:t>
    </dgm:pt>
    <dgm:pt modelId="{EF2244BF-5D8A-4C17-AE99-FFB89D618B7B}" type="pres">
      <dgm:prSet presAssocID="{F4E534C0-5E07-4990-A147-336285483DE3}" presName="connectorText" presStyleLbl="sibTrans1D1" presStyleIdx="4" presStyleCnt="5"/>
      <dgm:spPr/>
      <dgm:t>
        <a:bodyPr/>
        <a:lstStyle/>
        <a:p>
          <a:endParaRPr lang="en-US"/>
        </a:p>
      </dgm:t>
    </dgm:pt>
    <dgm:pt modelId="{E0C8CA3C-B1D6-43B7-A596-340CB09A1BD4}" type="pres">
      <dgm:prSet presAssocID="{F375C469-A112-448D-858D-1AFBFA6217C5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8BB8C66-6C82-43E4-9B85-9C0D6A653862}" type="presOf" srcId="{ACA6E6E3-F031-42A5-9C2C-D182317DA2F6}" destId="{6A129A88-E0C0-4EE5-8540-3EB2DC3C3BA3}" srcOrd="0" destOrd="0" presId="urn:microsoft.com/office/officeart/2016/7/layout/RepeatingBendingProcessNew"/>
    <dgm:cxn modelId="{150BD19F-50A4-42A6-A203-C5C86851ADA2}" type="presOf" srcId="{F4E534C0-5E07-4990-A147-336285483DE3}" destId="{EF2244BF-5D8A-4C17-AE99-FFB89D618B7B}" srcOrd="1" destOrd="0" presId="urn:microsoft.com/office/officeart/2016/7/layout/RepeatingBendingProcessNew"/>
    <dgm:cxn modelId="{C32329D9-72ED-42EE-80EC-83EAFEEF79E4}" type="presOf" srcId="{CAF33C48-4311-4B98-994D-B07CB6540861}" destId="{AA07479D-4C18-4E56-85B5-7380BB539744}" srcOrd="1" destOrd="0" presId="urn:microsoft.com/office/officeart/2016/7/layout/RepeatingBendingProcessNew"/>
    <dgm:cxn modelId="{A1614610-C8FC-48E9-B129-45FB38A2CE8F}" srcId="{ACA6E6E3-F031-42A5-9C2C-D182317DA2F6}" destId="{AD5DF602-2D81-43B8-8561-D9F8F78D322E}" srcOrd="4" destOrd="0" parTransId="{FEA651BA-0730-4E4B-A95E-A81C52B12091}" sibTransId="{F4E534C0-5E07-4990-A147-336285483DE3}"/>
    <dgm:cxn modelId="{5EC545C7-858C-41AC-A17C-0DD190DCED92}" type="presOf" srcId="{452361C3-9AB9-4C5E-9FA3-E4C1CEB8D3E5}" destId="{18A10D30-E318-4E80-91FE-2FB522AB931B}" srcOrd="0" destOrd="0" presId="urn:microsoft.com/office/officeart/2016/7/layout/RepeatingBendingProcessNew"/>
    <dgm:cxn modelId="{BCCFAF87-0F18-4AD0-A418-129F2EFC38F4}" srcId="{ACA6E6E3-F031-42A5-9C2C-D182317DA2F6}" destId="{E8423087-22E0-4BF0-942F-3CE0104C2AAB}" srcOrd="2" destOrd="0" parTransId="{2E24A0AB-8A57-4A59-AB50-7DD070D2BAFC}" sibTransId="{452361C3-9AB9-4C5E-9FA3-E4C1CEB8D3E5}"/>
    <dgm:cxn modelId="{15DCFCC0-B40E-4D0A-8D63-BCF40BB75A26}" type="presOf" srcId="{452361C3-9AB9-4C5E-9FA3-E4C1CEB8D3E5}" destId="{3CCA4976-037F-4EB7-B5DF-821E32088490}" srcOrd="1" destOrd="0" presId="urn:microsoft.com/office/officeart/2016/7/layout/RepeatingBendingProcessNew"/>
    <dgm:cxn modelId="{A7F2AFB2-1AA8-48FE-88B2-423C766AAD7B}" type="presOf" srcId="{145276A1-AC35-4E14-9EBA-BCE5B00262EB}" destId="{5753AFA6-9E50-46A9-BA20-266269157BFA}" srcOrd="0" destOrd="0" presId="urn:microsoft.com/office/officeart/2016/7/layout/RepeatingBendingProcessNew"/>
    <dgm:cxn modelId="{71050159-C1FE-4DB2-861A-C73211D25A98}" type="presOf" srcId="{FBD8BB31-0ABA-40F1-91E0-5E529EC071CE}" destId="{4B0006EE-6159-4734-AEF0-4887357D9173}" srcOrd="1" destOrd="0" presId="urn:microsoft.com/office/officeart/2016/7/layout/RepeatingBendingProcessNew"/>
    <dgm:cxn modelId="{C8315E15-9C5E-4F75-AE01-DA521BD9B18D}" type="presOf" srcId="{F4E534C0-5E07-4990-A147-336285483DE3}" destId="{4E1352BB-E19F-4DEA-94CD-CF808157A2B9}" srcOrd="0" destOrd="0" presId="urn:microsoft.com/office/officeart/2016/7/layout/RepeatingBendingProcessNew"/>
    <dgm:cxn modelId="{0CF1CAF4-1B8F-45CC-A405-E42E9A6D6A93}" type="presOf" srcId="{FBD8BB31-0ABA-40F1-91E0-5E529EC071CE}" destId="{E676E8BA-EF5F-4EF4-BEB7-CFDB22293A77}" srcOrd="0" destOrd="0" presId="urn:microsoft.com/office/officeart/2016/7/layout/RepeatingBendingProcessNew"/>
    <dgm:cxn modelId="{712DA42A-AAFA-40EC-AC9E-F6CE045B5C8D}" srcId="{ACA6E6E3-F031-42A5-9C2C-D182317DA2F6}" destId="{F375C469-A112-448D-858D-1AFBFA6217C5}" srcOrd="5" destOrd="0" parTransId="{7924CCE5-867E-4DEB-9AE5-7ECC51D67053}" sibTransId="{DEA24611-1FB3-42C1-87D7-6A9BC34F1591}"/>
    <dgm:cxn modelId="{B6AFDE3E-FE74-4957-A80D-F14AE4C1C6D2}" type="presOf" srcId="{CAF33C48-4311-4B98-994D-B07CB6540861}" destId="{F013DBD7-2664-4547-A0D6-75D9B9123833}" srcOrd="0" destOrd="0" presId="urn:microsoft.com/office/officeart/2016/7/layout/RepeatingBendingProcessNew"/>
    <dgm:cxn modelId="{B9F56CB7-C2B2-4B62-8BD4-3D66CAAF59CD}" srcId="{ACA6E6E3-F031-42A5-9C2C-D182317DA2F6}" destId="{D6CF85A6-73EB-4740-80E8-A033121B2586}" srcOrd="0" destOrd="0" parTransId="{8261F305-AC0B-458D-93F2-0F33E8F1C4CF}" sibTransId="{BC3BAA4B-F28D-4AB3-B7AF-30DE4DA72FE3}"/>
    <dgm:cxn modelId="{971C71EA-86CC-44A5-A9DF-3AF2C2FBEE9F}" srcId="{ACA6E6E3-F031-42A5-9C2C-D182317DA2F6}" destId="{4AFF3D9A-25F9-4540-B581-9D4AA9A627E5}" srcOrd="3" destOrd="0" parTransId="{FB57E1C1-59E3-4CC1-8251-B13F782A0159}" sibTransId="{CAF33C48-4311-4B98-994D-B07CB6540861}"/>
    <dgm:cxn modelId="{82FB5396-8CAD-4841-8053-096AC35C5481}" type="presOf" srcId="{BC3BAA4B-F28D-4AB3-B7AF-30DE4DA72FE3}" destId="{CBC9279D-CB7D-423F-A059-F790FA671B68}" srcOrd="0" destOrd="0" presId="urn:microsoft.com/office/officeart/2016/7/layout/RepeatingBendingProcessNew"/>
    <dgm:cxn modelId="{0BC24DE7-6120-400B-B41E-3A0CF2F55182}" type="presOf" srcId="{AD5DF602-2D81-43B8-8561-D9F8F78D322E}" destId="{CDEF3A8E-8EC1-4550-BBB0-CD5727EBC98C}" srcOrd="0" destOrd="0" presId="urn:microsoft.com/office/officeart/2016/7/layout/RepeatingBendingProcessNew"/>
    <dgm:cxn modelId="{D4011FC7-A521-4512-A1CF-48357759EC55}" type="presOf" srcId="{F375C469-A112-448D-858D-1AFBFA6217C5}" destId="{E0C8CA3C-B1D6-43B7-A596-340CB09A1BD4}" srcOrd="0" destOrd="0" presId="urn:microsoft.com/office/officeart/2016/7/layout/RepeatingBendingProcessNew"/>
    <dgm:cxn modelId="{8BD8D975-D088-4C7C-9BB6-9EFDE15468AD}" type="presOf" srcId="{4AFF3D9A-25F9-4540-B581-9D4AA9A627E5}" destId="{CEDD01FC-FB88-4D06-8B48-19565E249AF6}" srcOrd="0" destOrd="0" presId="urn:microsoft.com/office/officeart/2016/7/layout/RepeatingBendingProcessNew"/>
    <dgm:cxn modelId="{BEFDFB3A-8750-4586-ABD6-4500C5B66145}" srcId="{ACA6E6E3-F031-42A5-9C2C-D182317DA2F6}" destId="{145276A1-AC35-4E14-9EBA-BCE5B00262EB}" srcOrd="1" destOrd="0" parTransId="{ECB95B3E-04C0-4B84-8264-452E7D4A8F59}" sibTransId="{FBD8BB31-0ABA-40F1-91E0-5E529EC071CE}"/>
    <dgm:cxn modelId="{F3B18F8E-D71B-426D-B997-C299ADB5A966}" type="presOf" srcId="{BC3BAA4B-F28D-4AB3-B7AF-30DE4DA72FE3}" destId="{3A52E189-412D-44C4-A823-59CCA3DCACF1}" srcOrd="1" destOrd="0" presId="urn:microsoft.com/office/officeart/2016/7/layout/RepeatingBendingProcessNew"/>
    <dgm:cxn modelId="{E75612CC-9F96-4C1F-B7C4-326B4138B886}" type="presOf" srcId="{E8423087-22E0-4BF0-942F-3CE0104C2AAB}" destId="{4ADA0CDB-603B-4A2D-A5C9-2E37A873EF4C}" srcOrd="0" destOrd="0" presId="urn:microsoft.com/office/officeart/2016/7/layout/RepeatingBendingProcessNew"/>
    <dgm:cxn modelId="{07291BCB-EED0-4F46-8E31-6460CD9A6C80}" type="presOf" srcId="{D6CF85A6-73EB-4740-80E8-A033121B2586}" destId="{60A98611-D87F-4B76-B2AD-2217EB80CB86}" srcOrd="0" destOrd="0" presId="urn:microsoft.com/office/officeart/2016/7/layout/RepeatingBendingProcessNew"/>
    <dgm:cxn modelId="{DB0BF403-1D7A-4598-B932-53A2CE74FA40}" type="presParOf" srcId="{6A129A88-E0C0-4EE5-8540-3EB2DC3C3BA3}" destId="{60A98611-D87F-4B76-B2AD-2217EB80CB86}" srcOrd="0" destOrd="0" presId="urn:microsoft.com/office/officeart/2016/7/layout/RepeatingBendingProcessNew"/>
    <dgm:cxn modelId="{09B20CB7-1464-4770-89F2-F3B52F934EAB}" type="presParOf" srcId="{6A129A88-E0C0-4EE5-8540-3EB2DC3C3BA3}" destId="{CBC9279D-CB7D-423F-A059-F790FA671B68}" srcOrd="1" destOrd="0" presId="urn:microsoft.com/office/officeart/2016/7/layout/RepeatingBendingProcessNew"/>
    <dgm:cxn modelId="{AAE85ACB-3A9D-4625-8655-AE24F16C3C4E}" type="presParOf" srcId="{CBC9279D-CB7D-423F-A059-F790FA671B68}" destId="{3A52E189-412D-44C4-A823-59CCA3DCACF1}" srcOrd="0" destOrd="0" presId="urn:microsoft.com/office/officeart/2016/7/layout/RepeatingBendingProcessNew"/>
    <dgm:cxn modelId="{6B0892A1-881C-45BF-9D7F-6BD7B27FFD14}" type="presParOf" srcId="{6A129A88-E0C0-4EE5-8540-3EB2DC3C3BA3}" destId="{5753AFA6-9E50-46A9-BA20-266269157BFA}" srcOrd="2" destOrd="0" presId="urn:microsoft.com/office/officeart/2016/7/layout/RepeatingBendingProcessNew"/>
    <dgm:cxn modelId="{269E70E7-13DD-4C12-AA16-A506AE8030EF}" type="presParOf" srcId="{6A129A88-E0C0-4EE5-8540-3EB2DC3C3BA3}" destId="{E676E8BA-EF5F-4EF4-BEB7-CFDB22293A77}" srcOrd="3" destOrd="0" presId="urn:microsoft.com/office/officeart/2016/7/layout/RepeatingBendingProcessNew"/>
    <dgm:cxn modelId="{2DBC5391-56AC-49E0-9D93-29DD128F4214}" type="presParOf" srcId="{E676E8BA-EF5F-4EF4-BEB7-CFDB22293A77}" destId="{4B0006EE-6159-4734-AEF0-4887357D9173}" srcOrd="0" destOrd="0" presId="urn:microsoft.com/office/officeart/2016/7/layout/RepeatingBendingProcessNew"/>
    <dgm:cxn modelId="{B5101767-B3AE-4A92-8213-DC949F3AD4FF}" type="presParOf" srcId="{6A129A88-E0C0-4EE5-8540-3EB2DC3C3BA3}" destId="{4ADA0CDB-603B-4A2D-A5C9-2E37A873EF4C}" srcOrd="4" destOrd="0" presId="urn:microsoft.com/office/officeart/2016/7/layout/RepeatingBendingProcessNew"/>
    <dgm:cxn modelId="{EA405C93-3278-44B7-9592-361CF582E037}" type="presParOf" srcId="{6A129A88-E0C0-4EE5-8540-3EB2DC3C3BA3}" destId="{18A10D30-E318-4E80-91FE-2FB522AB931B}" srcOrd="5" destOrd="0" presId="urn:microsoft.com/office/officeart/2016/7/layout/RepeatingBendingProcessNew"/>
    <dgm:cxn modelId="{B0EB3E23-F1BB-43BD-B870-EAA4A0F037CC}" type="presParOf" srcId="{18A10D30-E318-4E80-91FE-2FB522AB931B}" destId="{3CCA4976-037F-4EB7-B5DF-821E32088490}" srcOrd="0" destOrd="0" presId="urn:microsoft.com/office/officeart/2016/7/layout/RepeatingBendingProcessNew"/>
    <dgm:cxn modelId="{2CAD5C8A-8D6F-4177-A97C-C42E7BDE0684}" type="presParOf" srcId="{6A129A88-E0C0-4EE5-8540-3EB2DC3C3BA3}" destId="{CEDD01FC-FB88-4D06-8B48-19565E249AF6}" srcOrd="6" destOrd="0" presId="urn:microsoft.com/office/officeart/2016/7/layout/RepeatingBendingProcessNew"/>
    <dgm:cxn modelId="{151B4FD5-737B-460D-BC3B-0845000C3A9D}" type="presParOf" srcId="{6A129A88-E0C0-4EE5-8540-3EB2DC3C3BA3}" destId="{F013DBD7-2664-4547-A0D6-75D9B9123833}" srcOrd="7" destOrd="0" presId="urn:microsoft.com/office/officeart/2016/7/layout/RepeatingBendingProcessNew"/>
    <dgm:cxn modelId="{901BD14D-DAD3-4E05-A741-B4DB8EBF4772}" type="presParOf" srcId="{F013DBD7-2664-4547-A0D6-75D9B9123833}" destId="{AA07479D-4C18-4E56-85B5-7380BB539744}" srcOrd="0" destOrd="0" presId="urn:microsoft.com/office/officeart/2016/7/layout/RepeatingBendingProcessNew"/>
    <dgm:cxn modelId="{33B10CF6-9B43-4491-A54D-D7D7F0CF008F}" type="presParOf" srcId="{6A129A88-E0C0-4EE5-8540-3EB2DC3C3BA3}" destId="{CDEF3A8E-8EC1-4550-BBB0-CD5727EBC98C}" srcOrd="8" destOrd="0" presId="urn:microsoft.com/office/officeart/2016/7/layout/RepeatingBendingProcessNew"/>
    <dgm:cxn modelId="{FBD21DCE-5A88-4A3A-9159-1E6699526109}" type="presParOf" srcId="{6A129A88-E0C0-4EE5-8540-3EB2DC3C3BA3}" destId="{4E1352BB-E19F-4DEA-94CD-CF808157A2B9}" srcOrd="9" destOrd="0" presId="urn:microsoft.com/office/officeart/2016/7/layout/RepeatingBendingProcessNew"/>
    <dgm:cxn modelId="{5201DCC1-AA89-4530-812C-C797572D1786}" type="presParOf" srcId="{4E1352BB-E19F-4DEA-94CD-CF808157A2B9}" destId="{EF2244BF-5D8A-4C17-AE99-FFB89D618B7B}" srcOrd="0" destOrd="0" presId="urn:microsoft.com/office/officeart/2016/7/layout/RepeatingBendingProcessNew"/>
    <dgm:cxn modelId="{51A56CDF-1DCB-49F7-AE53-C459C3C15E30}" type="presParOf" srcId="{6A129A88-E0C0-4EE5-8540-3EB2DC3C3BA3}" destId="{E0C8CA3C-B1D6-43B7-A596-340CB09A1BD4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F63E46D-82F1-45F3-BD16-14AF96FE3553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73686C0-C501-45C1-A21F-B9D7F8F611AD}">
      <dgm:prSet/>
      <dgm:spPr/>
      <dgm:t>
        <a:bodyPr/>
        <a:lstStyle/>
        <a:p>
          <a:r>
            <a:rPr lang="en-US" dirty="0"/>
            <a:t>Reflex urine culturing is a key diagnostic stewardship strategy for UTI among hospitalized patients</a:t>
          </a:r>
        </a:p>
      </dgm:t>
    </dgm:pt>
    <dgm:pt modelId="{6C6C21EF-E715-44D5-A50D-84A8C3A603B3}" type="parTrans" cxnId="{8235723B-AE53-4DE6-A386-4E747603A5EB}">
      <dgm:prSet/>
      <dgm:spPr/>
      <dgm:t>
        <a:bodyPr/>
        <a:lstStyle/>
        <a:p>
          <a:endParaRPr lang="en-US"/>
        </a:p>
      </dgm:t>
    </dgm:pt>
    <dgm:pt modelId="{D7203165-CC01-4C9E-9891-784B842379C7}" type="sibTrans" cxnId="{8235723B-AE53-4DE6-A386-4E747603A5EB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6B722614-4975-4E9E-B8B2-B61CF1866A94}">
      <dgm:prSet/>
      <dgm:spPr/>
      <dgm:t>
        <a:bodyPr/>
        <a:lstStyle/>
        <a:p>
          <a:r>
            <a:rPr lang="en-US" dirty="0"/>
            <a:t>The starting point for a reflex urine culture is suspicion of UTI, </a:t>
          </a:r>
          <a:r>
            <a:rPr lang="en-US" b="1" dirty="0"/>
            <a:t>not</a:t>
          </a:r>
          <a:r>
            <a:rPr lang="en-US" dirty="0"/>
            <a:t> a urinalysis</a:t>
          </a:r>
        </a:p>
      </dgm:t>
    </dgm:pt>
    <dgm:pt modelId="{BDC0D047-2A6D-4F83-B793-1E9FF8F830D5}" type="parTrans" cxnId="{1A9CEBCE-1317-4D31-8E61-D8099E690425}">
      <dgm:prSet/>
      <dgm:spPr/>
      <dgm:t>
        <a:bodyPr/>
        <a:lstStyle/>
        <a:p>
          <a:endParaRPr lang="en-US"/>
        </a:p>
      </dgm:t>
    </dgm:pt>
    <dgm:pt modelId="{22B69510-A536-4C12-BBD1-D33BAE7D039A}" type="sibTrans" cxnId="{1A9CEBCE-1317-4D31-8E61-D8099E690425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A3D2AA58-AC50-4099-9A37-CED8E5CC8534}">
      <dgm:prSet/>
      <dgm:spPr/>
      <dgm:t>
        <a:bodyPr/>
        <a:lstStyle/>
        <a:p>
          <a:r>
            <a:rPr lang="en-US" dirty="0"/>
            <a:t>Misuse of reflex urine culturing can paradoxically increase unnecessary urine cultures</a:t>
          </a:r>
        </a:p>
      </dgm:t>
    </dgm:pt>
    <dgm:pt modelId="{DCA0947F-07AA-411E-8009-BB83D252FFCC}" type="parTrans" cxnId="{1A2CFEC1-0151-43D8-A9A3-5DCDBE9BC2E1}">
      <dgm:prSet/>
      <dgm:spPr/>
      <dgm:t>
        <a:bodyPr/>
        <a:lstStyle/>
        <a:p>
          <a:endParaRPr lang="en-US"/>
        </a:p>
      </dgm:t>
    </dgm:pt>
    <dgm:pt modelId="{332BFC24-5A86-41FF-86C1-FBE9D8FC3EC5}" type="sibTrans" cxnId="{1A2CFEC1-0151-43D8-A9A3-5DCDBE9BC2E1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E62A4F80-55C2-4EC0-8582-87D932104693}" type="pres">
      <dgm:prSet presAssocID="{2F63E46D-82F1-45F3-BD16-14AF96FE3553}" presName="Name0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1915B56-39BE-4B98-84D1-4AA80A5FAD84}" type="pres">
      <dgm:prSet presAssocID="{673686C0-C501-45C1-A21F-B9D7F8F611AD}" presName="compositeNode" presStyleCnt="0">
        <dgm:presLayoutVars>
          <dgm:bulletEnabled val="1"/>
        </dgm:presLayoutVars>
      </dgm:prSet>
      <dgm:spPr/>
    </dgm:pt>
    <dgm:pt modelId="{1694B57A-A8C2-47F1-8FE4-46FA4EC4A374}" type="pres">
      <dgm:prSet presAssocID="{673686C0-C501-45C1-A21F-B9D7F8F611AD}" presName="bgRect" presStyleLbl="bgAccFollowNode1" presStyleIdx="0" presStyleCnt="3"/>
      <dgm:spPr/>
      <dgm:t>
        <a:bodyPr/>
        <a:lstStyle/>
        <a:p>
          <a:endParaRPr lang="en-US"/>
        </a:p>
      </dgm:t>
    </dgm:pt>
    <dgm:pt modelId="{B15E1727-5145-407A-AA4F-28FA9F5035FE}" type="pres">
      <dgm:prSet presAssocID="{D7203165-CC01-4C9E-9891-784B842379C7}" presName="sibTransNodeCircle" presStyleLbl="alignNode1" presStyleIdx="0" presStyleCnt="6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3F774797-5B2C-4FB3-865A-64E0D4480CF1}" type="pres">
      <dgm:prSet presAssocID="{673686C0-C501-45C1-A21F-B9D7F8F611AD}" presName="bottomLine" presStyleLbl="alignNode1" presStyleIdx="1" presStyleCnt="6">
        <dgm:presLayoutVars/>
      </dgm:prSet>
      <dgm:spPr/>
    </dgm:pt>
    <dgm:pt modelId="{960010DE-D7C3-4903-A22F-E3E1E08D2F0A}" type="pres">
      <dgm:prSet presAssocID="{673686C0-C501-45C1-A21F-B9D7F8F611AD}" presName="nodeText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6561B3-53F8-42B8-83A7-847ACBD4145C}" type="pres">
      <dgm:prSet presAssocID="{D7203165-CC01-4C9E-9891-784B842379C7}" presName="sibTrans" presStyleCnt="0"/>
      <dgm:spPr/>
    </dgm:pt>
    <dgm:pt modelId="{2557019C-BC7A-45D5-A2CB-997FEFECEE96}" type="pres">
      <dgm:prSet presAssocID="{6B722614-4975-4E9E-B8B2-B61CF1866A94}" presName="compositeNode" presStyleCnt="0">
        <dgm:presLayoutVars>
          <dgm:bulletEnabled val="1"/>
        </dgm:presLayoutVars>
      </dgm:prSet>
      <dgm:spPr/>
    </dgm:pt>
    <dgm:pt modelId="{9809E4B5-6373-4D93-9632-0CA11F2C1C1D}" type="pres">
      <dgm:prSet presAssocID="{6B722614-4975-4E9E-B8B2-B61CF1866A94}" presName="bgRect" presStyleLbl="bgAccFollowNode1" presStyleIdx="1" presStyleCnt="3"/>
      <dgm:spPr/>
      <dgm:t>
        <a:bodyPr/>
        <a:lstStyle/>
        <a:p>
          <a:endParaRPr lang="en-US"/>
        </a:p>
      </dgm:t>
    </dgm:pt>
    <dgm:pt modelId="{C3E3EF54-3AB0-4730-85DE-245D01FC8465}" type="pres">
      <dgm:prSet presAssocID="{22B69510-A536-4C12-BBD1-D33BAE7D039A}" presName="sibTransNodeCircle" presStyleLbl="alignNode1" presStyleIdx="2" presStyleCnt="6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F72D2CFA-FAB9-4E9E-94D6-222865A8E3A4}" type="pres">
      <dgm:prSet presAssocID="{6B722614-4975-4E9E-B8B2-B61CF1866A94}" presName="bottomLine" presStyleLbl="alignNode1" presStyleIdx="3" presStyleCnt="6">
        <dgm:presLayoutVars/>
      </dgm:prSet>
      <dgm:spPr/>
    </dgm:pt>
    <dgm:pt modelId="{8F07CEC9-E294-4AFC-9C01-45EE48E9543C}" type="pres">
      <dgm:prSet presAssocID="{6B722614-4975-4E9E-B8B2-B61CF1866A94}" presName="nodeText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6E711C-914C-4E6E-82DC-D4A7506B56A6}" type="pres">
      <dgm:prSet presAssocID="{22B69510-A536-4C12-BBD1-D33BAE7D039A}" presName="sibTrans" presStyleCnt="0"/>
      <dgm:spPr/>
    </dgm:pt>
    <dgm:pt modelId="{FBF3B4DD-113F-4C41-877C-597C73DA180B}" type="pres">
      <dgm:prSet presAssocID="{A3D2AA58-AC50-4099-9A37-CED8E5CC8534}" presName="compositeNode" presStyleCnt="0">
        <dgm:presLayoutVars>
          <dgm:bulletEnabled val="1"/>
        </dgm:presLayoutVars>
      </dgm:prSet>
      <dgm:spPr/>
    </dgm:pt>
    <dgm:pt modelId="{22A3409B-BA44-42A9-B381-ED8085C4D19B}" type="pres">
      <dgm:prSet presAssocID="{A3D2AA58-AC50-4099-9A37-CED8E5CC8534}" presName="bgRect" presStyleLbl="bgAccFollowNode1" presStyleIdx="2" presStyleCnt="3"/>
      <dgm:spPr/>
      <dgm:t>
        <a:bodyPr/>
        <a:lstStyle/>
        <a:p>
          <a:endParaRPr lang="en-US"/>
        </a:p>
      </dgm:t>
    </dgm:pt>
    <dgm:pt modelId="{7284EE93-FF2C-4A00-9C5E-51D7A29A6080}" type="pres">
      <dgm:prSet presAssocID="{332BFC24-5A86-41FF-86C1-FBE9D8FC3EC5}" presName="sibTransNodeCircle" presStyleLbl="alignNode1" presStyleIdx="4" presStyleCnt="6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49FE3053-3542-4F01-A14E-F11860091BBF}" type="pres">
      <dgm:prSet presAssocID="{A3D2AA58-AC50-4099-9A37-CED8E5CC8534}" presName="bottomLine" presStyleLbl="alignNode1" presStyleIdx="5" presStyleCnt="6">
        <dgm:presLayoutVars/>
      </dgm:prSet>
      <dgm:spPr/>
    </dgm:pt>
    <dgm:pt modelId="{F5216283-E31B-4FE7-8B7A-A725A1A9CAC3}" type="pres">
      <dgm:prSet presAssocID="{A3D2AA58-AC50-4099-9A37-CED8E5CC8534}" presName="nodeText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1D9FEA3-66EA-4CEE-94B7-467671EBAF9A}" type="presOf" srcId="{A3D2AA58-AC50-4099-9A37-CED8E5CC8534}" destId="{22A3409B-BA44-42A9-B381-ED8085C4D19B}" srcOrd="0" destOrd="0" presId="urn:microsoft.com/office/officeart/2016/7/layout/BasicLinearProcessNumbered"/>
    <dgm:cxn modelId="{4DC08448-29C8-49A3-BE28-6B9D22B8371E}" type="presOf" srcId="{673686C0-C501-45C1-A21F-B9D7F8F611AD}" destId="{960010DE-D7C3-4903-A22F-E3E1E08D2F0A}" srcOrd="1" destOrd="0" presId="urn:microsoft.com/office/officeart/2016/7/layout/BasicLinearProcessNumbered"/>
    <dgm:cxn modelId="{E05844D1-3BB4-439C-A31C-CB6C602A2339}" type="presOf" srcId="{2F63E46D-82F1-45F3-BD16-14AF96FE3553}" destId="{E62A4F80-55C2-4EC0-8582-87D932104693}" srcOrd="0" destOrd="0" presId="urn:microsoft.com/office/officeart/2016/7/layout/BasicLinearProcessNumbered"/>
    <dgm:cxn modelId="{30EA9FCE-4F5B-47FC-B50A-C4EF355CA10E}" type="presOf" srcId="{6B722614-4975-4E9E-B8B2-B61CF1866A94}" destId="{8F07CEC9-E294-4AFC-9C01-45EE48E9543C}" srcOrd="1" destOrd="0" presId="urn:microsoft.com/office/officeart/2016/7/layout/BasicLinearProcessNumbered"/>
    <dgm:cxn modelId="{E2DEAF83-EEB3-44A3-9941-AEDB5A5E1114}" type="presOf" srcId="{6B722614-4975-4E9E-B8B2-B61CF1866A94}" destId="{9809E4B5-6373-4D93-9632-0CA11F2C1C1D}" srcOrd="0" destOrd="0" presId="urn:microsoft.com/office/officeart/2016/7/layout/BasicLinearProcessNumbered"/>
    <dgm:cxn modelId="{1A9CEBCE-1317-4D31-8E61-D8099E690425}" srcId="{2F63E46D-82F1-45F3-BD16-14AF96FE3553}" destId="{6B722614-4975-4E9E-B8B2-B61CF1866A94}" srcOrd="1" destOrd="0" parTransId="{BDC0D047-2A6D-4F83-B793-1E9FF8F830D5}" sibTransId="{22B69510-A536-4C12-BBD1-D33BAE7D039A}"/>
    <dgm:cxn modelId="{7A9BB8BC-04DE-4D27-AC09-0E009401FFC0}" type="presOf" srcId="{332BFC24-5A86-41FF-86C1-FBE9D8FC3EC5}" destId="{7284EE93-FF2C-4A00-9C5E-51D7A29A6080}" srcOrd="0" destOrd="0" presId="urn:microsoft.com/office/officeart/2016/7/layout/BasicLinearProcessNumbered"/>
    <dgm:cxn modelId="{388C5EBB-05C1-4AE7-9EA5-3CF7D35F7288}" type="presOf" srcId="{673686C0-C501-45C1-A21F-B9D7F8F611AD}" destId="{1694B57A-A8C2-47F1-8FE4-46FA4EC4A374}" srcOrd="0" destOrd="0" presId="urn:microsoft.com/office/officeart/2016/7/layout/BasicLinearProcessNumbered"/>
    <dgm:cxn modelId="{8852C28D-F4C3-4B58-8FAA-DF66DA5FBE96}" type="presOf" srcId="{22B69510-A536-4C12-BBD1-D33BAE7D039A}" destId="{C3E3EF54-3AB0-4730-85DE-245D01FC8465}" srcOrd="0" destOrd="0" presId="urn:microsoft.com/office/officeart/2016/7/layout/BasicLinearProcessNumbered"/>
    <dgm:cxn modelId="{8235723B-AE53-4DE6-A386-4E747603A5EB}" srcId="{2F63E46D-82F1-45F3-BD16-14AF96FE3553}" destId="{673686C0-C501-45C1-A21F-B9D7F8F611AD}" srcOrd="0" destOrd="0" parTransId="{6C6C21EF-E715-44D5-A50D-84A8C3A603B3}" sibTransId="{D7203165-CC01-4C9E-9891-784B842379C7}"/>
    <dgm:cxn modelId="{8AE5830E-76BC-49DA-B3B7-93F1DDDF37EF}" type="presOf" srcId="{A3D2AA58-AC50-4099-9A37-CED8E5CC8534}" destId="{F5216283-E31B-4FE7-8B7A-A725A1A9CAC3}" srcOrd="1" destOrd="0" presId="urn:microsoft.com/office/officeart/2016/7/layout/BasicLinearProcessNumbered"/>
    <dgm:cxn modelId="{1205539B-722D-4E62-8332-955787815CBF}" type="presOf" srcId="{D7203165-CC01-4C9E-9891-784B842379C7}" destId="{B15E1727-5145-407A-AA4F-28FA9F5035FE}" srcOrd="0" destOrd="0" presId="urn:microsoft.com/office/officeart/2016/7/layout/BasicLinearProcessNumbered"/>
    <dgm:cxn modelId="{1A2CFEC1-0151-43D8-A9A3-5DCDBE9BC2E1}" srcId="{2F63E46D-82F1-45F3-BD16-14AF96FE3553}" destId="{A3D2AA58-AC50-4099-9A37-CED8E5CC8534}" srcOrd="2" destOrd="0" parTransId="{DCA0947F-07AA-411E-8009-BB83D252FFCC}" sibTransId="{332BFC24-5A86-41FF-86C1-FBE9D8FC3EC5}"/>
    <dgm:cxn modelId="{20959DBC-8582-4CE5-A5B0-EC02C5CD043E}" type="presParOf" srcId="{E62A4F80-55C2-4EC0-8582-87D932104693}" destId="{B1915B56-39BE-4B98-84D1-4AA80A5FAD84}" srcOrd="0" destOrd="0" presId="urn:microsoft.com/office/officeart/2016/7/layout/BasicLinearProcessNumbered"/>
    <dgm:cxn modelId="{CE71B790-74DD-41EF-B9A5-41B841DE85F2}" type="presParOf" srcId="{B1915B56-39BE-4B98-84D1-4AA80A5FAD84}" destId="{1694B57A-A8C2-47F1-8FE4-46FA4EC4A374}" srcOrd="0" destOrd="0" presId="urn:microsoft.com/office/officeart/2016/7/layout/BasicLinearProcessNumbered"/>
    <dgm:cxn modelId="{9B073469-E67A-43A1-9B89-2D6A271A8F06}" type="presParOf" srcId="{B1915B56-39BE-4B98-84D1-4AA80A5FAD84}" destId="{B15E1727-5145-407A-AA4F-28FA9F5035FE}" srcOrd="1" destOrd="0" presId="urn:microsoft.com/office/officeart/2016/7/layout/BasicLinearProcessNumbered"/>
    <dgm:cxn modelId="{12E7797B-9FCB-495D-9698-3F3A69D88906}" type="presParOf" srcId="{B1915B56-39BE-4B98-84D1-4AA80A5FAD84}" destId="{3F774797-5B2C-4FB3-865A-64E0D4480CF1}" srcOrd="2" destOrd="0" presId="urn:microsoft.com/office/officeart/2016/7/layout/BasicLinearProcessNumbered"/>
    <dgm:cxn modelId="{42AC4B6E-DD35-4443-92DC-B26FFA203E6E}" type="presParOf" srcId="{B1915B56-39BE-4B98-84D1-4AA80A5FAD84}" destId="{960010DE-D7C3-4903-A22F-E3E1E08D2F0A}" srcOrd="3" destOrd="0" presId="urn:microsoft.com/office/officeart/2016/7/layout/BasicLinearProcessNumbered"/>
    <dgm:cxn modelId="{2ECE2746-DFF6-4ACD-B7CC-E715C4381F5B}" type="presParOf" srcId="{E62A4F80-55C2-4EC0-8582-87D932104693}" destId="{946561B3-53F8-42B8-83A7-847ACBD4145C}" srcOrd="1" destOrd="0" presId="urn:microsoft.com/office/officeart/2016/7/layout/BasicLinearProcessNumbered"/>
    <dgm:cxn modelId="{63DCFF65-F1F8-4A6D-9C38-FEE5547DE99D}" type="presParOf" srcId="{E62A4F80-55C2-4EC0-8582-87D932104693}" destId="{2557019C-BC7A-45D5-A2CB-997FEFECEE96}" srcOrd="2" destOrd="0" presId="urn:microsoft.com/office/officeart/2016/7/layout/BasicLinearProcessNumbered"/>
    <dgm:cxn modelId="{96302677-D430-4881-AFF2-C5FCC2012269}" type="presParOf" srcId="{2557019C-BC7A-45D5-A2CB-997FEFECEE96}" destId="{9809E4B5-6373-4D93-9632-0CA11F2C1C1D}" srcOrd="0" destOrd="0" presId="urn:microsoft.com/office/officeart/2016/7/layout/BasicLinearProcessNumbered"/>
    <dgm:cxn modelId="{760CE2A5-3EBF-46A0-BCC1-BDFAB249853E}" type="presParOf" srcId="{2557019C-BC7A-45D5-A2CB-997FEFECEE96}" destId="{C3E3EF54-3AB0-4730-85DE-245D01FC8465}" srcOrd="1" destOrd="0" presId="urn:microsoft.com/office/officeart/2016/7/layout/BasicLinearProcessNumbered"/>
    <dgm:cxn modelId="{1974CC84-F6FC-41F9-92B5-E84E626D36D8}" type="presParOf" srcId="{2557019C-BC7A-45D5-A2CB-997FEFECEE96}" destId="{F72D2CFA-FAB9-4E9E-94D6-222865A8E3A4}" srcOrd="2" destOrd="0" presId="urn:microsoft.com/office/officeart/2016/7/layout/BasicLinearProcessNumbered"/>
    <dgm:cxn modelId="{C8745756-C746-4E9F-B01D-F1E7DA7294F4}" type="presParOf" srcId="{2557019C-BC7A-45D5-A2CB-997FEFECEE96}" destId="{8F07CEC9-E294-4AFC-9C01-45EE48E9543C}" srcOrd="3" destOrd="0" presId="urn:microsoft.com/office/officeart/2016/7/layout/BasicLinearProcessNumbered"/>
    <dgm:cxn modelId="{5980956D-ECAC-45EE-B4AE-B589800C7574}" type="presParOf" srcId="{E62A4F80-55C2-4EC0-8582-87D932104693}" destId="{E76E711C-914C-4E6E-82DC-D4A7506B56A6}" srcOrd="3" destOrd="0" presId="urn:microsoft.com/office/officeart/2016/7/layout/BasicLinearProcessNumbered"/>
    <dgm:cxn modelId="{F6F36D4E-3CE8-4916-BD6D-6A6EE8101435}" type="presParOf" srcId="{E62A4F80-55C2-4EC0-8582-87D932104693}" destId="{FBF3B4DD-113F-4C41-877C-597C73DA180B}" srcOrd="4" destOrd="0" presId="urn:microsoft.com/office/officeart/2016/7/layout/BasicLinearProcessNumbered"/>
    <dgm:cxn modelId="{F355AE7F-93B6-44D5-B2B2-F4B8464EE7A0}" type="presParOf" srcId="{FBF3B4DD-113F-4C41-877C-597C73DA180B}" destId="{22A3409B-BA44-42A9-B381-ED8085C4D19B}" srcOrd="0" destOrd="0" presId="urn:microsoft.com/office/officeart/2016/7/layout/BasicLinearProcessNumbered"/>
    <dgm:cxn modelId="{626EAE86-8533-48C1-902C-B0071CD7CA77}" type="presParOf" srcId="{FBF3B4DD-113F-4C41-877C-597C73DA180B}" destId="{7284EE93-FF2C-4A00-9C5E-51D7A29A6080}" srcOrd="1" destOrd="0" presId="urn:microsoft.com/office/officeart/2016/7/layout/BasicLinearProcessNumbered"/>
    <dgm:cxn modelId="{AEB138E9-6AA5-402E-968F-F76BBEDB2390}" type="presParOf" srcId="{FBF3B4DD-113F-4C41-877C-597C73DA180B}" destId="{49FE3053-3542-4F01-A14E-F11860091BBF}" srcOrd="2" destOrd="0" presId="urn:microsoft.com/office/officeart/2016/7/layout/BasicLinearProcessNumbered"/>
    <dgm:cxn modelId="{7156E826-CF04-4D62-92A4-2FE4EA8590BD}" type="presParOf" srcId="{FBF3B4DD-113F-4C41-877C-597C73DA180B}" destId="{F5216283-E31B-4FE7-8B7A-A725A1A9CAC3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=""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=""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810E71-DB65-427E-ABFF-EEE427CD1F82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BDC4FA-C6C7-4D4A-840C-865FE1C47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152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0C349-94B7-4A4D-9D67-592597DA732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403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0C349-94B7-4A4D-9D67-592597DA732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276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F094B5-9C83-4BC0-91F8-91D0E62947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56488EF-7C9D-4D3F-A310-7271A4856F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C761E3B-ADF9-46A4-ACC9-5A15766A0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C4B3E-FF16-441B-A945-1E330FD5394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539ED91-2209-4267-A9D1-910971664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4256BF4-D3B8-4ACF-A3F8-5B5332D13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A35E-CA14-4CCA-9CCE-60FE5DD7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90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D22FC7-95DF-4E54-A970-15F81625C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3BBCF30-6456-4CF1-9A54-DE88BFB2E2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055CFB5-C9AB-4174-8806-4706EF7D1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C4B3E-FF16-441B-A945-1E330FD5394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03BD287-9BB3-443D-BE8C-D1E600892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E6CC28E-DE70-49E8-9F62-AE85D9631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A35E-CA14-4CCA-9CCE-60FE5DD7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758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9DCA50B-B46B-467D-8B37-983C0988BC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263B92B-B7C6-4EDA-B1C7-08B09132F8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E14C596-3CCE-4CD7-8741-CC8C8BBBE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C4B3E-FF16-441B-A945-1E330FD5394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4F27BEA-AE8A-4C1C-83A0-6C894ECEF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FB43D2-E2BE-44D1-B3E9-A7DECC285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A35E-CA14-4CCA-9CCE-60FE5DD7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583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A2E3EC-A501-4374-8BA8-F7C15804E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0245050-5688-4010-B960-636F10C50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7A051C-0CE8-491B-A25E-1AF7DE201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C4B3E-FF16-441B-A945-1E330FD5394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4986FD4-5A5E-4A05-9DB4-0ED58EDC2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D0355EF-BE38-4F82-A683-66AE70CB0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A35E-CA14-4CCA-9CCE-60FE5DD7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463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85AE7A-4F4C-4197-9D55-5F38C2D56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177F8AB-D28D-4CFD-81D2-F45CDE00F6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2C3B2F9-068A-47A2-819D-745A1A577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C4B3E-FF16-441B-A945-1E330FD5394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BA2B89B-F520-49BA-B810-2B6166C91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570475B-4715-4B45-B104-D7FFF4546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A35E-CA14-4CCA-9CCE-60FE5DD7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882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B0D175-F82E-4B26-AD1D-993CE1E96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4A37CD7-8380-4D13-A79F-FC9A90E4F1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F5BEF1F-76C7-4CC8-83F8-00C7127720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1F7F5CC-267C-4BDC-98BE-3A164FCE2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C4B3E-FF16-441B-A945-1E330FD5394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C90A140-C184-4570-936C-4429D832F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58FF92F-4C4A-4ABE-A414-AF7390D83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A35E-CA14-4CCA-9CCE-60FE5DD7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167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BCA837-69E9-4C54-851C-E0FD78E8B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E52318C-9E5A-4C41-9F81-80C867F168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4BAAEDC-329A-42A1-B51A-66022ACCAA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01619C1-E94C-4E34-971B-05184F258B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C661C3A-A075-4E4C-86E0-43073EB9D5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08B4C0E-228A-4870-B379-3527CB587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C4B3E-FF16-441B-A945-1E330FD5394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7AB8B30-CD84-46D9-AAE5-CE4F5952E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4C7AE5A-A735-467C-8016-983B23BD4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A35E-CA14-4CCA-9CCE-60FE5DD7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41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515B7D-A864-455E-8954-71A5A9BDC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49D28C5-1BD1-48A7-9018-48C07E324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C4B3E-FF16-441B-A945-1E330FD5394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5AC8818-F5A3-4DA8-AE96-4F3542BC2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99E00A1-A59B-4B47-AE58-BC5B142CD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A35E-CA14-4CCA-9CCE-60FE5DD7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32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3B2809E-FFEB-4EA8-944C-146051D26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C4B3E-FF16-441B-A945-1E330FD5394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D443B08-FC5D-4627-B86C-23B4A11DA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7575DFC-0EAE-46FB-B7EF-04AA68967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A35E-CA14-4CCA-9CCE-60FE5DD7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655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763B87-DD9E-4FF7-90AD-805415A3D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9BBFAE6-C9B8-4AEB-A821-24D308E9F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D9D1C4F-D218-4268-B12C-421CFCF1EA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0B4B4F9-EA7A-48A8-BF74-14C2EDD0B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C4B3E-FF16-441B-A945-1E330FD5394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2A59637-86B7-4102-B3F0-18F62141A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79E1740-D1AE-486A-BB38-725075B2D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A35E-CA14-4CCA-9CCE-60FE5DD7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666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5D15C1-5D49-4E6D-A96A-215F68AF2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F3BE75C-4501-491B-B8E7-1944AC49E0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A757C00-0061-4054-A095-F21534AA3C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5D79540-6EFA-4568-ACB4-6EBE7329F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C4B3E-FF16-441B-A945-1E330FD5394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BE4052C-8739-436C-8444-22FD247A3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8ADE350-3E97-43B2-9D5B-0AD4AD677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A35E-CA14-4CCA-9CCE-60FE5DD7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419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F280235-61FE-49EE-B976-C07613C95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0A0FA13-8CDB-4BC6-855C-2092C81A4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01BB452-EDC4-41C4-AB61-451758A8CB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C4B3E-FF16-441B-A945-1E330FD5394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56E3959-A37A-4C75-9806-DB258F2D65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2417064-903A-42DA-BB3A-410B5C2385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AA35E-CA14-4CCA-9CCE-60FE5DD7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18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aryland-sparc.org/index.htm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4">
            <a:extLst>
              <a:ext uri="{FF2B5EF4-FFF2-40B4-BE49-F238E27FC236}">
                <a16:creationId xmlns:a16="http://schemas.microsoft.com/office/drawing/2014/main" xmlns="" id="{0700D48D-C9AA-4000-A912-29A4FEA98A9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75138" y="394887"/>
            <a:ext cx="5720862" cy="606822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44FC04-B734-4F03-BFB3-9B36AD2B94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8604" y="1053042"/>
            <a:ext cx="4458424" cy="3068357"/>
          </a:xfrm>
        </p:spPr>
        <p:txBody>
          <a:bodyPr>
            <a:normAutofit/>
          </a:bodyPr>
          <a:lstStyle/>
          <a:p>
            <a:pPr algn="l"/>
            <a:r>
              <a:rPr lang="en-US" sz="5100">
                <a:solidFill>
                  <a:srgbClr val="FFFFFF"/>
                </a:solidFill>
              </a:rPr>
              <a:t>Reflex urine culturing: </a:t>
            </a:r>
            <a:br>
              <a:rPr lang="en-US" sz="5100">
                <a:solidFill>
                  <a:srgbClr val="FFFFFF"/>
                </a:solidFill>
              </a:rPr>
            </a:br>
            <a:r>
              <a:rPr lang="en-US" sz="5100">
                <a:solidFill>
                  <a:srgbClr val="FFFFFF"/>
                </a:solidFill>
              </a:rPr>
              <a:t>“Dos and Don’ts”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DC78C7A-3DB9-425D-A725-F6E1BAD5E3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8604" y="4292070"/>
            <a:ext cx="4458424" cy="1512888"/>
          </a:xfrm>
        </p:spPr>
        <p:txBody>
          <a:bodyPr>
            <a:normAutofit/>
          </a:bodyPr>
          <a:lstStyle/>
          <a:p>
            <a:pPr algn="l"/>
            <a:r>
              <a:rPr lang="en-US" sz="2000" dirty="0">
                <a:solidFill>
                  <a:srgbClr val="FFF48F"/>
                </a:solidFill>
              </a:rPr>
              <a:t>Surbhi Leekha MBBS, MPH</a:t>
            </a:r>
          </a:p>
          <a:p>
            <a:pPr algn="l"/>
            <a:r>
              <a:rPr lang="en-US" sz="2000" dirty="0">
                <a:solidFill>
                  <a:srgbClr val="FFF48F"/>
                </a:solidFill>
              </a:rPr>
              <a:t>Associate Professor</a:t>
            </a:r>
          </a:p>
          <a:p>
            <a:pPr algn="l"/>
            <a:r>
              <a:rPr lang="en-US" sz="2000" dirty="0">
                <a:solidFill>
                  <a:srgbClr val="FFF48F"/>
                </a:solidFill>
              </a:rPr>
              <a:t>University of Maryland School of Medicine</a:t>
            </a:r>
          </a:p>
          <a:p>
            <a:pPr algn="l"/>
            <a:endParaRPr lang="en-US" sz="2000" dirty="0">
              <a:solidFill>
                <a:srgbClr val="FFF48F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A5F28E7-4587-4EE8-AB85-6F1A9ECF15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9229" y="993576"/>
            <a:ext cx="5390093" cy="1441849"/>
          </a:xfrm>
          <a:prstGeom prst="rect">
            <a:avLst/>
          </a:prstGeom>
        </p:spPr>
      </p:pic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xmlns="" id="{805E69BC-D844-4AB5-9E35-ED458EE2965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rot="16200000">
            <a:off x="9184178" y="1874520"/>
            <a:ext cx="0" cy="310896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xmlns="" id="{4312C673-8179-457E-AD2A-D1FAE4CC961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114009" y="4201833"/>
            <a:ext cx="3400425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3F93E38-3373-4C9F-BB51-B875EB35B7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9229" y="4326148"/>
            <a:ext cx="5390093" cy="1643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02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894" y="393412"/>
            <a:ext cx="10631277" cy="893691"/>
          </a:xfrm>
        </p:spPr>
        <p:txBody>
          <a:bodyPr>
            <a:noAutofit/>
          </a:bodyPr>
          <a:lstStyle/>
          <a:p>
            <a:r>
              <a:rPr lang="en-US" sz="3600" b="1" dirty="0"/>
              <a:t>Impact: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 Significant decreases in urine cultures performed, bacteriuria, and CAUTI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736" y="1481768"/>
            <a:ext cx="4881563" cy="4810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672448"/>
            <a:ext cx="4810699" cy="3898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45"/>
          <p:cNvSpPr txBox="1">
            <a:spLocks noChangeArrowheads="1"/>
          </p:cNvSpPr>
          <p:nvPr/>
        </p:nvSpPr>
        <p:spPr bwMode="auto">
          <a:xfrm>
            <a:off x="7601638" y="5879812"/>
            <a:ext cx="375675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rgbClr val="FFFF00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1600" dirty="0">
                <a:solidFill>
                  <a:schemeClr val="tx1"/>
                </a:solidFill>
                <a:latin typeface="+mn-lt"/>
              </a:rPr>
              <a:t>	              	Epstein </a:t>
            </a:r>
            <a:r>
              <a:rPr lang="en-US" sz="1600" i="1" dirty="0">
                <a:solidFill>
                  <a:schemeClr val="tx1"/>
                </a:solidFill>
                <a:latin typeface="+mn-lt"/>
              </a:rPr>
              <a:t>ICHE </a:t>
            </a:r>
            <a:r>
              <a:rPr lang="en-US" sz="1600" dirty="0">
                <a:solidFill>
                  <a:schemeClr val="tx1"/>
                </a:solidFill>
                <a:latin typeface="+mn-lt"/>
              </a:rPr>
              <a:t>2016</a:t>
            </a:r>
            <a:br>
              <a:rPr lang="en-US" sz="1600" dirty="0">
                <a:solidFill>
                  <a:schemeClr val="tx1"/>
                </a:solidFill>
                <a:latin typeface="+mn-lt"/>
              </a:rPr>
            </a:br>
            <a:r>
              <a:rPr lang="en-US" sz="1600" dirty="0">
                <a:solidFill>
                  <a:schemeClr val="tx1"/>
                </a:solidFill>
                <a:latin typeface="+mn-lt"/>
              </a:rPr>
              <a:t>		</a:t>
            </a:r>
            <a:r>
              <a:rPr lang="en-US" sz="1600" dirty="0" err="1">
                <a:solidFill>
                  <a:schemeClr val="tx1"/>
                </a:solidFill>
                <a:latin typeface="+mn-lt"/>
              </a:rPr>
              <a:t>Sarg</a:t>
            </a:r>
            <a:r>
              <a:rPr lang="en-US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600" i="1" dirty="0">
                <a:solidFill>
                  <a:schemeClr val="tx1"/>
                </a:solidFill>
                <a:latin typeface="+mn-lt"/>
              </a:rPr>
              <a:t>ICHE</a:t>
            </a:r>
            <a:r>
              <a:rPr lang="en-US" sz="1600" dirty="0">
                <a:solidFill>
                  <a:schemeClr val="tx1"/>
                </a:solidFill>
                <a:latin typeface="+mn-lt"/>
              </a:rPr>
              <a:t>2016</a:t>
            </a:r>
            <a:endParaRPr lang="en-US" sz="1600" i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316069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50843" y="287923"/>
            <a:ext cx="9506639" cy="1023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6FFB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>
                <a:solidFill>
                  <a:schemeClr val="tx1"/>
                </a:solidFill>
              </a:rPr>
              <a:t>Impact: Antimicrobial Use</a:t>
            </a:r>
          </a:p>
        </p:txBody>
      </p:sp>
      <p:sp>
        <p:nvSpPr>
          <p:cNvPr id="5" name="Content Placeholder 9"/>
          <p:cNvSpPr txBox="1">
            <a:spLocks/>
          </p:cNvSpPr>
          <p:nvPr/>
        </p:nvSpPr>
        <p:spPr>
          <a:xfrm>
            <a:off x="668357" y="1432193"/>
            <a:ext cx="11218844" cy="46370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Calibri"/>
                <a:ea typeface="+mn-ea"/>
                <a:cs typeface="Calibri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Calibri"/>
                <a:ea typeface="+mn-ea"/>
                <a:cs typeface="Calibri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Calibri"/>
                <a:ea typeface="+mn-ea"/>
                <a:cs typeface="Calibri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Calibri"/>
                <a:ea typeface="+mn-ea"/>
                <a:cs typeface="Calibri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Calibri"/>
                <a:ea typeface="+mn-ea"/>
                <a:cs typeface="Calibri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Tx/>
              <a:buNone/>
            </a:pPr>
            <a:r>
              <a:rPr lang="en-US" sz="2800" dirty="0">
                <a:solidFill>
                  <a:schemeClr val="tx1"/>
                </a:solidFill>
              </a:rPr>
              <a:t>Among randomly selected 250 ICU patients pre- and post-intervention who had urine culture ordered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Fewer patients with positive urine cultures </a:t>
            </a:r>
          </a:p>
          <a:p>
            <a:pPr marL="301943" lvl="1" indent="0">
              <a:buClrTx/>
              <a:buNone/>
            </a:pPr>
            <a:r>
              <a:rPr lang="en-US" sz="2600" dirty="0">
                <a:solidFill>
                  <a:schemeClr val="tx1"/>
                </a:solidFill>
              </a:rPr>
              <a:t>post vs. pre (40 vs. 77, P &lt;.001)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Fewer patients started new antimicrobial therapy for UTI </a:t>
            </a:r>
          </a:p>
          <a:p>
            <a:pPr marL="301943" lvl="1" indent="0">
              <a:buClrTx/>
              <a:buNone/>
            </a:pPr>
            <a:r>
              <a:rPr lang="en-US" sz="2600" dirty="0">
                <a:solidFill>
                  <a:schemeClr val="tx1"/>
                </a:solidFill>
              </a:rPr>
              <a:t>post vs. pre (23% vs 41%, P= .002)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No change in overall ICU antimicrobial days of therapy 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  <a:sym typeface="Wingdings" panose="05000000000000000000" pitchFamily="2" charset="2"/>
              </a:rPr>
              <a:t>2</a:t>
            </a:r>
            <a:r>
              <a:rPr lang="en-US" sz="2600" dirty="0">
                <a:solidFill>
                  <a:schemeClr val="tx1"/>
                </a:solidFill>
              </a:rPr>
              <a:t> DOT for every urine culture ordered: intimate link between culturing and antibiotic use</a:t>
            </a:r>
          </a:p>
          <a:p>
            <a:pPr marL="301943" lvl="1" indent="0">
              <a:buClrTx/>
              <a:buNone/>
            </a:pPr>
            <a:endParaRPr lang="en-US" sz="2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" name="Text Box 45"/>
          <p:cNvSpPr txBox="1">
            <a:spLocks noChangeArrowheads="1"/>
          </p:cNvSpPr>
          <p:nvPr/>
        </p:nvSpPr>
        <p:spPr bwMode="auto">
          <a:xfrm>
            <a:off x="7502486" y="6069247"/>
            <a:ext cx="40211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rgbClr val="FFFF00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	              	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Sarg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800" i="1" dirty="0">
                <a:solidFill>
                  <a:schemeClr val="tx1"/>
                </a:solidFill>
                <a:latin typeface="+mn-lt"/>
              </a:rPr>
              <a:t>ICHE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2016</a:t>
            </a:r>
            <a:endParaRPr lang="en-US" sz="1800" i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8255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B8EE22-2E80-41E0-9F65-AA95FB578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87231"/>
          </a:xfrm>
        </p:spPr>
        <p:txBody>
          <a:bodyPr/>
          <a:lstStyle/>
          <a:p>
            <a:r>
              <a:rPr lang="en-US" b="1" dirty="0"/>
              <a:t>Stakeholders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C3E325B-1411-4547-8B8A-6AC8F87F4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2356"/>
            <a:ext cx="10515600" cy="4351338"/>
          </a:xfrm>
        </p:spPr>
        <p:txBody>
          <a:bodyPr/>
          <a:lstStyle/>
          <a:p>
            <a:r>
              <a:rPr lang="en-US" dirty="0"/>
              <a:t>Antimicrobial Stewardship (reduce unnecessary UTI treatment)</a:t>
            </a:r>
          </a:p>
          <a:p>
            <a:r>
              <a:rPr lang="en-US" dirty="0"/>
              <a:t>Infection Prevention (reduce reported CAUTI)</a:t>
            </a:r>
          </a:p>
          <a:p>
            <a:r>
              <a:rPr lang="en-US" dirty="0"/>
              <a:t>Lab/Microbiology (reduce volume of cultures to work-up)</a:t>
            </a:r>
          </a:p>
          <a:p>
            <a:r>
              <a:rPr lang="en-US" dirty="0"/>
              <a:t>Hospital Leadership ($$$)</a:t>
            </a:r>
          </a:p>
          <a:p>
            <a:r>
              <a:rPr lang="en-US" dirty="0"/>
              <a:t>Clinicians</a:t>
            </a:r>
          </a:p>
          <a:p>
            <a:pPr lvl="1"/>
            <a:r>
              <a:rPr lang="en-US" dirty="0"/>
              <a:t>Providers</a:t>
            </a:r>
          </a:p>
          <a:p>
            <a:pPr lvl="1"/>
            <a:r>
              <a:rPr lang="en-US" dirty="0"/>
              <a:t>Urology</a:t>
            </a:r>
          </a:p>
          <a:p>
            <a:pPr lvl="1"/>
            <a:r>
              <a:rPr lang="en-US" dirty="0"/>
              <a:t>Nurses</a:t>
            </a:r>
          </a:p>
          <a:p>
            <a:r>
              <a:rPr lang="en-US" dirty="0"/>
              <a:t>IT: Orders analyst, lab 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581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EBAF31-819D-4ACF-B284-5C0286A2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Reflex Urine Culturing “Dos”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CFAE9D-ED37-45C4-9E9C-8D9FA9FD0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(1) Map hospital process for ordering, collection, processing of urinalysis and urine cultures</a:t>
            </a:r>
          </a:p>
          <a:p>
            <a:r>
              <a:rPr lang="en-US" dirty="0"/>
              <a:t>Review all order-sets with urine culture orders</a:t>
            </a:r>
          </a:p>
          <a:p>
            <a:pPr lvl="1"/>
            <a:r>
              <a:rPr lang="en-US" dirty="0"/>
              <a:t>Remove where unnecessary!</a:t>
            </a:r>
          </a:p>
          <a:p>
            <a:r>
              <a:rPr lang="en-US" dirty="0"/>
              <a:t>Wherever possible, make “reflex urine culture” the default urine culture order</a:t>
            </a:r>
          </a:p>
          <a:p>
            <a:r>
              <a:rPr lang="en-US" dirty="0"/>
              <a:t>Consider exceptions: pregnancy, urology, renal transplant, neutropenic</a:t>
            </a:r>
          </a:p>
          <a:p>
            <a:pPr lvl="1"/>
            <a:r>
              <a:rPr lang="en-US" dirty="0"/>
              <a:t>Unable to exhibit pyuria</a:t>
            </a:r>
          </a:p>
          <a:p>
            <a:pPr lvl="1"/>
            <a:r>
              <a:rPr lang="en-US" dirty="0"/>
              <a:t>Positive urine culture significant regardless of pyuria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1196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2E1B88-C606-42DF-AF08-81C1820E2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Reflex Urine Culturing “Dos”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1AC239-0348-4391-8F6A-5D49290F5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(2) Automate process at level of the lab</a:t>
            </a:r>
          </a:p>
          <a:p>
            <a:r>
              <a:rPr lang="en-US" dirty="0"/>
              <a:t>When urinalysis criteria met, “order” for urine culture generated for Microbiology lab</a:t>
            </a:r>
          </a:p>
          <a:p>
            <a:pPr lvl="1"/>
            <a:r>
              <a:rPr lang="en-US" dirty="0"/>
              <a:t>Work with Lab IT</a:t>
            </a:r>
          </a:p>
          <a:p>
            <a:r>
              <a:rPr lang="en-US" dirty="0"/>
              <a:t>Avoid manual “checking” of UA result and urine culture order placement: delays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8169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2E1B88-C606-42DF-AF08-81C1820E2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Reflex Urine Culturing “Dos”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1AC239-0348-4391-8F6A-5D49290F5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(3) Ensure specimen collection and transport for urinalysis and urine culture occurs simultaneously</a:t>
            </a:r>
          </a:p>
          <a:p>
            <a:r>
              <a:rPr lang="en-US" dirty="0"/>
              <a:t>Kits are helpful</a:t>
            </a:r>
          </a:p>
          <a:p>
            <a:r>
              <a:rPr lang="en-US" dirty="0"/>
              <a:t>Avoids later urine culture collection when results may be affected </a:t>
            </a:r>
            <a:r>
              <a:rPr lang="en-US" dirty="0" smtClean="0"/>
              <a:t>by </a:t>
            </a:r>
            <a:r>
              <a:rPr lang="en-US" dirty="0"/>
              <a:t>antibiotic use or specimens sitting at bedside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2074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996A48-52E6-443E-8B4A-CF1A8282E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Reflex Urine Culturing “Dos”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92817A9-7CB7-4595-A268-7202EB5FF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(4) Use reflex urine culturing as part of overall diagnostic stewardship strategy</a:t>
            </a:r>
          </a:p>
          <a:p>
            <a:r>
              <a:rPr lang="en-US" dirty="0"/>
              <a:t>Ordering in presence of symptoms</a:t>
            </a:r>
          </a:p>
          <a:p>
            <a:r>
              <a:rPr lang="en-US" dirty="0"/>
              <a:t>Best practices for reporting</a:t>
            </a:r>
          </a:p>
          <a:p>
            <a:pPr lvl="1"/>
            <a:r>
              <a:rPr lang="en-US" dirty="0"/>
              <a:t>Not reporting individual organisms in mixed flora</a:t>
            </a:r>
          </a:p>
        </p:txBody>
      </p:sp>
    </p:spTree>
    <p:extLst>
      <p:ext uri="{BB962C8B-B14F-4D97-AF65-F5344CB8AC3E}">
        <p14:creationId xmlns:p14="http://schemas.microsoft.com/office/powerpoint/2010/main" val="36573736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2E1B88-C606-42DF-AF08-81C1820E2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Reflex Urine Culturing “Dos”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1AC239-0348-4391-8F6A-5D49290F5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(5) Supplement with additional IT interventions to facilitate appropriate ordering</a:t>
            </a:r>
          </a:p>
          <a:p>
            <a:r>
              <a:rPr lang="en-US" dirty="0"/>
              <a:t>Order panels </a:t>
            </a:r>
            <a:r>
              <a:rPr lang="en-US" dirty="0" smtClean="0"/>
              <a:t>with appropriate indications</a:t>
            </a:r>
          </a:p>
          <a:p>
            <a:pPr lvl="1"/>
            <a:r>
              <a:rPr lang="en-US" dirty="0" smtClean="0"/>
              <a:t>Can be customized for different patient populations (e.g., patients with and without indwelling </a:t>
            </a:r>
            <a:r>
              <a:rPr lang="en-US" smtClean="0"/>
              <a:t>urinary catheter)</a:t>
            </a:r>
            <a:endParaRPr lang="en-US" dirty="0"/>
          </a:p>
          <a:p>
            <a:r>
              <a:rPr lang="en-US" dirty="0"/>
              <a:t>Best practice alerts e.g., guide to urine reflex when regular urine culture selected</a:t>
            </a:r>
          </a:p>
          <a:p>
            <a:r>
              <a:rPr lang="en-US" dirty="0"/>
              <a:t>Reports with feedback of </a:t>
            </a:r>
            <a:r>
              <a:rPr lang="en-US" dirty="0" smtClean="0"/>
              <a:t>urine culture orders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7264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2E1B88-C606-42DF-AF08-81C1820E2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Reflex Urine Culturing “Don’ts”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1AC239-0348-4391-8F6A-5D49290F5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2350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(1) Do not make the urinalysis the starting point for UTI diagnosis</a:t>
            </a:r>
          </a:p>
          <a:p>
            <a:r>
              <a:rPr lang="en-US" dirty="0"/>
              <a:t>Always start with symptoms</a:t>
            </a:r>
          </a:p>
          <a:p>
            <a:r>
              <a:rPr lang="en-US" dirty="0"/>
              <a:t>Common fallacy: Screening UA regardless of symptoms, ED “triage”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xmlns="" id="{A6697DDB-501D-48F6-BF72-8D88EBEB89C0}"/>
              </a:ext>
            </a:extLst>
          </p:cNvPr>
          <p:cNvSpPr/>
          <p:nvPr/>
        </p:nvSpPr>
        <p:spPr>
          <a:xfrm>
            <a:off x="5409282" y="3429000"/>
            <a:ext cx="297455" cy="5921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0CC2FEFA-3BC4-4ED9-A6DA-8FF04549FAC3}"/>
              </a:ext>
            </a:extLst>
          </p:cNvPr>
          <p:cNvSpPr txBox="1">
            <a:spLocks/>
          </p:cNvSpPr>
          <p:nvPr/>
        </p:nvSpPr>
        <p:spPr>
          <a:xfrm>
            <a:off x="1124639" y="4103783"/>
            <a:ext cx="9418504" cy="1523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Paradoxical increase in “UTI” rates</a:t>
            </a:r>
          </a:p>
          <a:p>
            <a:pPr marL="0" indent="0">
              <a:buNone/>
            </a:pPr>
            <a:r>
              <a:rPr lang="en-US" dirty="0"/>
              <a:t>Reason: expanded pool of asymptomatic people tested, non-specific pyuria and bacteriuria detected</a:t>
            </a:r>
          </a:p>
          <a:p>
            <a:endParaRPr lang="en-US" dirty="0"/>
          </a:p>
        </p:txBody>
      </p:sp>
      <p:sp>
        <p:nvSpPr>
          <p:cNvPr id="9" name="Graphic 7" descr="Close">
            <a:extLst>
              <a:ext uri="{FF2B5EF4-FFF2-40B4-BE49-F238E27FC236}">
                <a16:creationId xmlns:a16="http://schemas.microsoft.com/office/drawing/2014/main" xmlns="" id="{D8EF335A-0AC2-4E00-AD96-58A1D618EA25}"/>
              </a:ext>
            </a:extLst>
          </p:cNvPr>
          <p:cNvSpPr/>
          <p:nvPr/>
        </p:nvSpPr>
        <p:spPr>
          <a:xfrm>
            <a:off x="4021157" y="2920490"/>
            <a:ext cx="2182571" cy="2538011"/>
          </a:xfrm>
          <a:custGeom>
            <a:avLst/>
            <a:gdLst>
              <a:gd name="connsiteX0" fmla="*/ 2452019 w 2538010"/>
              <a:gd name="connsiteY0" fmla="*/ 371518 h 2538010"/>
              <a:gd name="connsiteX1" fmla="*/ 2168162 w 2538010"/>
              <a:gd name="connsiteY1" fmla="*/ 87662 h 2538010"/>
              <a:gd name="connsiteX2" fmla="*/ 1269840 w 2538010"/>
              <a:gd name="connsiteY2" fmla="*/ 985984 h 2538010"/>
              <a:gd name="connsiteX3" fmla="*/ 371518 w 2538010"/>
              <a:gd name="connsiteY3" fmla="*/ 87662 h 2538010"/>
              <a:gd name="connsiteX4" fmla="*/ 87662 w 2538010"/>
              <a:gd name="connsiteY4" fmla="*/ 371518 h 2538010"/>
              <a:gd name="connsiteX5" fmla="*/ 985984 w 2538010"/>
              <a:gd name="connsiteY5" fmla="*/ 1269840 h 2538010"/>
              <a:gd name="connsiteX6" fmla="*/ 87662 w 2538010"/>
              <a:gd name="connsiteY6" fmla="*/ 2168162 h 2538010"/>
              <a:gd name="connsiteX7" fmla="*/ 371518 w 2538010"/>
              <a:gd name="connsiteY7" fmla="*/ 2452019 h 2538010"/>
              <a:gd name="connsiteX8" fmla="*/ 1269840 w 2538010"/>
              <a:gd name="connsiteY8" fmla="*/ 1553697 h 2538010"/>
              <a:gd name="connsiteX9" fmla="*/ 2168162 w 2538010"/>
              <a:gd name="connsiteY9" fmla="*/ 2452019 h 2538010"/>
              <a:gd name="connsiteX10" fmla="*/ 2452019 w 2538010"/>
              <a:gd name="connsiteY10" fmla="*/ 2168162 h 2538010"/>
              <a:gd name="connsiteX11" fmla="*/ 1553697 w 2538010"/>
              <a:gd name="connsiteY11" fmla="*/ 1269840 h 2538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8010" h="2538010">
                <a:moveTo>
                  <a:pt x="2452019" y="371518"/>
                </a:moveTo>
                <a:lnTo>
                  <a:pt x="2168162" y="87662"/>
                </a:lnTo>
                <a:lnTo>
                  <a:pt x="1269840" y="985984"/>
                </a:lnTo>
                <a:lnTo>
                  <a:pt x="371518" y="87662"/>
                </a:lnTo>
                <a:lnTo>
                  <a:pt x="87662" y="371518"/>
                </a:lnTo>
                <a:lnTo>
                  <a:pt x="985984" y="1269840"/>
                </a:lnTo>
                <a:lnTo>
                  <a:pt x="87662" y="2168162"/>
                </a:lnTo>
                <a:lnTo>
                  <a:pt x="371518" y="2452019"/>
                </a:lnTo>
                <a:lnTo>
                  <a:pt x="1269840" y="1553697"/>
                </a:lnTo>
                <a:lnTo>
                  <a:pt x="2168162" y="2452019"/>
                </a:lnTo>
                <a:lnTo>
                  <a:pt x="2452019" y="2168162"/>
                </a:lnTo>
                <a:lnTo>
                  <a:pt x="1553697" y="1269840"/>
                </a:lnTo>
                <a:close/>
              </a:path>
            </a:pathLst>
          </a:custGeom>
          <a:solidFill>
            <a:srgbClr val="C00000">
              <a:alpha val="76000"/>
            </a:srgbClr>
          </a:solidFill>
          <a:ln w="33338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323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2E1B88-C606-42DF-AF08-81C1820E2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Reflex Urine Culturing “Don’ts”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1AC239-0348-4391-8F6A-5D49290F5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(2) Do not eliminate routine urinalysis</a:t>
            </a:r>
          </a:p>
          <a:p>
            <a:r>
              <a:rPr lang="en-US" dirty="0"/>
              <a:t>Urinalysis has many other uses beyond infection diagnosis</a:t>
            </a:r>
          </a:p>
          <a:p>
            <a:pPr lvl="1"/>
            <a:r>
              <a:rPr lang="en-US" dirty="0"/>
              <a:t>Evaluation of kidney injury</a:t>
            </a:r>
          </a:p>
          <a:p>
            <a:pPr lvl="1"/>
            <a:r>
              <a:rPr lang="en-US" dirty="0"/>
              <a:t>Diabetes </a:t>
            </a:r>
          </a:p>
          <a:p>
            <a:pPr lvl="1"/>
            <a:r>
              <a:rPr lang="en-US" dirty="0"/>
              <a:t>Electrolyte abnormalities</a:t>
            </a:r>
          </a:p>
          <a:p>
            <a:r>
              <a:rPr lang="en-US" dirty="0"/>
              <a:t>If no routine urinalysis option, then positive UA in asymptomatic patients/patients with UA sent for non-infectious reasons will reflex to culture </a:t>
            </a:r>
            <a:r>
              <a:rPr lang="en-US" dirty="0">
                <a:sym typeface="Wingdings" panose="05000000000000000000" pitchFamily="2" charset="2"/>
              </a:rPr>
              <a:t> ASB not UTI</a:t>
            </a:r>
          </a:p>
          <a:p>
            <a:pPr marL="457200" lvl="1" indent="0">
              <a:buNone/>
            </a:pPr>
            <a:r>
              <a:rPr lang="en-US" dirty="0">
                <a:sym typeface="Wingdings" panose="05000000000000000000" pitchFamily="2" charset="2"/>
              </a:rPr>
              <a:t>	(</a:t>
            </a:r>
            <a:r>
              <a:rPr lang="en-US" i="1" dirty="0">
                <a:sym typeface="Wingdings" panose="05000000000000000000" pitchFamily="2" charset="2"/>
              </a:rPr>
              <a:t>recall that positive UA or pyuria ≠UTI</a:t>
            </a:r>
            <a:r>
              <a:rPr lang="en-US" dirty="0">
                <a:sym typeface="Wingdings" panose="05000000000000000000" pitchFamily="2" charset="2"/>
              </a:rPr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195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725E75-D5E5-452A-868F-84D8F9B23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/>
              <a:t>Take-home points</a:t>
            </a: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xmlns="" id="{C4D24307-C805-4077-A3AE-E3079A552A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529647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566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ADB4B8-8723-4AF8-ABED-ACD446959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Current state: urine culturing practices survey among SHEA Research Network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5474531-F04A-42C4-96F3-F3962C648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42973"/>
          </a:xfrm>
        </p:spPr>
        <p:txBody>
          <a:bodyPr>
            <a:normAutofit/>
          </a:bodyPr>
          <a:lstStyle/>
          <a:p>
            <a:r>
              <a:rPr lang="en-US" dirty="0"/>
              <a:t>Of 52 hospitals, 26 (50%) performed reflex urine cultures</a:t>
            </a:r>
          </a:p>
          <a:p>
            <a:pPr lvl="1"/>
            <a:r>
              <a:rPr lang="en-US" dirty="0"/>
              <a:t>24 (92%) also allowed urine culture without reflex</a:t>
            </a:r>
          </a:p>
          <a:p>
            <a:pPr lvl="1"/>
            <a:r>
              <a:rPr lang="en-US" dirty="0"/>
              <a:t>Criteria for “positive” urinalysis varied </a:t>
            </a:r>
          </a:p>
          <a:p>
            <a:pPr lvl="2"/>
            <a:r>
              <a:rPr lang="en-US" dirty="0"/>
              <a:t>96% using different WBC thresholds </a:t>
            </a:r>
          </a:p>
          <a:p>
            <a:pPr lvl="2"/>
            <a:r>
              <a:rPr lang="en-US" dirty="0"/>
              <a:t>76% also using positive leukocyte esterase or nitrite</a:t>
            </a:r>
          </a:p>
          <a:p>
            <a:r>
              <a:rPr lang="en-US" dirty="0"/>
              <a:t>Perceived impact on UTI rates</a:t>
            </a:r>
          </a:p>
          <a:p>
            <a:pPr lvl="2"/>
            <a:r>
              <a:rPr lang="en-US" dirty="0"/>
              <a:t>27% saw decrease</a:t>
            </a:r>
          </a:p>
          <a:p>
            <a:pPr lvl="2"/>
            <a:r>
              <a:rPr lang="en-US" u="sng" dirty="0"/>
              <a:t>27% perceived no change</a:t>
            </a:r>
          </a:p>
          <a:p>
            <a:pPr lvl="2"/>
            <a:r>
              <a:rPr lang="en-US" u="sng" dirty="0"/>
              <a:t>11% observed an </a:t>
            </a:r>
            <a:r>
              <a:rPr lang="en-US" i="1" u="sng" dirty="0"/>
              <a:t>increase</a:t>
            </a:r>
          </a:p>
          <a:p>
            <a:r>
              <a:rPr lang="en-US" dirty="0"/>
              <a:t>Only 4 required documentation of indication while ordering urine cultures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130BFAD-9BC0-4BD6-877F-30369FC81FA1}"/>
              </a:ext>
            </a:extLst>
          </p:cNvPr>
          <p:cNvSpPr txBox="1"/>
          <p:nvPr/>
        </p:nvSpPr>
        <p:spPr>
          <a:xfrm>
            <a:off x="8478397" y="6176963"/>
            <a:ext cx="28754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Sullivan </a:t>
            </a:r>
            <a:r>
              <a:rPr lang="en-US" i="1" dirty="0"/>
              <a:t>ICHE</a:t>
            </a:r>
            <a:r>
              <a:rPr lang="en-US" dirty="0"/>
              <a:t> 2019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C67E2A0-20B4-4097-9443-862DC633098B}"/>
              </a:ext>
            </a:extLst>
          </p:cNvPr>
          <p:cNvSpPr txBox="1"/>
          <p:nvPr/>
        </p:nvSpPr>
        <p:spPr>
          <a:xfrm>
            <a:off x="5659394" y="4613189"/>
            <a:ext cx="2092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Implementing in ED or outpatient</a:t>
            </a:r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xmlns="" id="{8AFC74C1-C4E2-40FC-9138-CE23F0D66997}"/>
              </a:ext>
            </a:extLst>
          </p:cNvPr>
          <p:cNvSpPr/>
          <p:nvPr/>
        </p:nvSpPr>
        <p:spPr>
          <a:xfrm>
            <a:off x="5074508" y="4695568"/>
            <a:ext cx="247135" cy="551935"/>
          </a:xfrm>
          <a:prstGeom prst="rightBrac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5316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725E75-D5E5-452A-868F-84D8F9B23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/>
              <a:t>Take-home points</a:t>
            </a: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xmlns="" id="{C4D24307-C805-4077-A3AE-E3079A552A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484069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92345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CD8279-BA06-458E-8AD8-40FD1C6C3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8771"/>
          </a:xfrm>
        </p:spPr>
        <p:txBody>
          <a:bodyPr/>
          <a:lstStyle/>
          <a:p>
            <a:r>
              <a:rPr lang="en-US" b="1" dirty="0"/>
              <a:t>Relevance of UTI diagnosis to SPARC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B8406C13-5288-4271-9D72-82F7003185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5004" y="1727264"/>
            <a:ext cx="3932566" cy="393256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46A1B31-0F9E-4F7C-B090-B7BF80DA87A1}"/>
              </a:ext>
            </a:extLst>
          </p:cNvPr>
          <p:cNvSpPr txBox="1"/>
          <p:nvPr/>
        </p:nvSpPr>
        <p:spPr>
          <a:xfrm>
            <a:off x="5651611" y="1582712"/>
            <a:ext cx="5537316" cy="3821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800100" indent="-4572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600" dirty="0"/>
              <a:t>Diagnostic stewardship is the process of improving ordering, processing, and reporting of infection diagnostic tests </a:t>
            </a:r>
            <a:r>
              <a:rPr lang="en-US" sz="2600" dirty="0">
                <a:sym typeface="Wingdings" panose="05000000000000000000" pitchFamily="2" charset="2"/>
              </a:rPr>
              <a:t> improve antimicrobial use</a:t>
            </a:r>
            <a:endParaRPr lang="en-US" sz="2600" dirty="0"/>
          </a:p>
          <a:p>
            <a:pPr marL="800100" indent="-4572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600" dirty="0"/>
              <a:t>Distinct SPARC </a:t>
            </a:r>
            <a:r>
              <a:rPr lang="en-US" sz="2600" dirty="0" smtClean="0"/>
              <a:t>domain(s)</a:t>
            </a:r>
            <a:endParaRPr lang="en-US" sz="2600" dirty="0"/>
          </a:p>
          <a:p>
            <a:pPr marL="800100" indent="-4572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600" dirty="0"/>
              <a:t>UTI </a:t>
            </a:r>
            <a:r>
              <a:rPr lang="en-US" sz="2600" dirty="0" smtClean="0"/>
              <a:t>common </a:t>
            </a:r>
            <a:r>
              <a:rPr lang="en-US" sz="2600" dirty="0"/>
              <a:t>cause of </a:t>
            </a:r>
            <a:r>
              <a:rPr lang="en-US" sz="2600" i="1" dirty="0"/>
              <a:t>unnecessary</a:t>
            </a:r>
            <a:r>
              <a:rPr lang="en-US" sz="2600" dirty="0"/>
              <a:t> antibiotic use </a:t>
            </a:r>
            <a:r>
              <a:rPr lang="en-US" sz="2600" dirty="0" smtClean="0"/>
              <a:t>and </a:t>
            </a:r>
            <a:r>
              <a:rPr lang="en-US" sz="2600" dirty="0"/>
              <a:t>focus of diagnostic stewardship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F075F9E-D4FC-45FB-9DA0-D6B2125D74F4}"/>
              </a:ext>
            </a:extLst>
          </p:cNvPr>
          <p:cNvSpPr/>
          <p:nvPr/>
        </p:nvSpPr>
        <p:spPr>
          <a:xfrm>
            <a:off x="1175004" y="3323215"/>
            <a:ext cx="1399032" cy="74066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175004" y="5903807"/>
            <a:ext cx="4391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https://maryland-sparc.org/index.html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0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D09E36-8B0B-4C82-883D-33CCD6C3E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8459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Why </a:t>
            </a:r>
            <a:r>
              <a:rPr lang="en-US" b="1" dirty="0" smtClean="0"/>
              <a:t>should we focus </a:t>
            </a:r>
            <a:r>
              <a:rPr lang="en-US" b="1" dirty="0"/>
              <a:t>on </a:t>
            </a:r>
            <a:r>
              <a:rPr lang="en-US" b="1" dirty="0" smtClean="0"/>
              <a:t>the diagnostic aspect? 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9EB6E3-1F30-4D1D-BE3F-19D259A29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4632"/>
            <a:ext cx="10515600" cy="1308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Efforts to increase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Awareness of asymptomatic bacteriuria (ASB)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Knowledge of lack of benefit from ASB treatment</a:t>
            </a: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xmlns="" id="{0A7990E7-9484-4D66-8798-47BBA584191B}"/>
              </a:ext>
            </a:extLst>
          </p:cNvPr>
          <p:cNvSpPr/>
          <p:nvPr/>
        </p:nvSpPr>
        <p:spPr>
          <a:xfrm>
            <a:off x="5414597" y="4788821"/>
            <a:ext cx="246888" cy="340551"/>
          </a:xfrm>
          <a:prstGeom prst="down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54452E8-BBD8-40B5-8B74-D48C0C249F92}"/>
              </a:ext>
            </a:extLst>
          </p:cNvPr>
          <p:cNvSpPr txBox="1"/>
          <p:nvPr/>
        </p:nvSpPr>
        <p:spPr>
          <a:xfrm>
            <a:off x="1371600" y="1497604"/>
            <a:ext cx="8869680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u="sng" dirty="0"/>
              <a:t>Original Goal</a:t>
            </a:r>
            <a:r>
              <a:rPr lang="en-US" sz="2800" dirty="0"/>
              <a:t>: Avoid treatment of asymptomatic bacteriuria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4B59013-9295-4E59-BEAA-DF698098F8E9}"/>
              </a:ext>
            </a:extLst>
          </p:cNvPr>
          <p:cNvSpPr txBox="1"/>
          <p:nvPr/>
        </p:nvSpPr>
        <p:spPr>
          <a:xfrm>
            <a:off x="593124" y="5309200"/>
            <a:ext cx="11121493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1"/>
            <a:r>
              <a:rPr lang="en-US" sz="2800" u="sng" dirty="0"/>
              <a:t>Revised Goal</a:t>
            </a:r>
            <a:r>
              <a:rPr lang="en-US" sz="2800" dirty="0"/>
              <a:t>: Avoid ordering &amp; reporting of unnecessary urine cultures</a:t>
            </a:r>
          </a:p>
          <a:p>
            <a:pPr lvl="1"/>
            <a:r>
              <a:rPr lang="en-US" sz="2800" dirty="0"/>
              <a:t>		a.k.a. Diagnostic stewardship for UTI</a:t>
            </a: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xmlns="" id="{3EE79B2A-87C6-466C-905C-E866722B89FE}"/>
              </a:ext>
            </a:extLst>
          </p:cNvPr>
          <p:cNvSpPr/>
          <p:nvPr/>
        </p:nvSpPr>
        <p:spPr>
          <a:xfrm>
            <a:off x="5414597" y="2164081"/>
            <a:ext cx="246888" cy="340551"/>
          </a:xfrm>
          <a:prstGeom prst="down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xmlns="" id="{AC3C23F6-940B-4441-B122-E7779586D5C6}"/>
              </a:ext>
            </a:extLst>
          </p:cNvPr>
          <p:cNvSpPr txBox="1">
            <a:spLocks/>
          </p:cNvSpPr>
          <p:nvPr/>
        </p:nvSpPr>
        <p:spPr>
          <a:xfrm>
            <a:off x="838200" y="3824857"/>
            <a:ext cx="10515600" cy="997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However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b="1" dirty="0"/>
              <a:t>Positive urine culture STRONG stimulus to treat, regardless of symptoms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93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6" grpId="0" animBg="1"/>
      <p:bldP spid="8" grpId="0" animBg="1"/>
      <p:bldP spid="9" grpId="0" animBg="1"/>
      <p:bldP spid="1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078F0C-EF96-4F08-A823-6CAB43DD5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689757" cy="1325563"/>
          </a:xfrm>
        </p:spPr>
        <p:txBody>
          <a:bodyPr>
            <a:normAutofit/>
          </a:bodyPr>
          <a:lstStyle/>
          <a:p>
            <a:r>
              <a:rPr lang="en-US" sz="4000" b="1" dirty="0"/>
              <a:t>Why is UTI over-testing common among hospitalized patients?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5FFBADF-671A-4287-8387-4E6F4BE0F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3647"/>
            <a:ext cx="10515600" cy="246071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Culturing for </a:t>
            </a:r>
            <a:r>
              <a:rPr lang="en-US" i="1" dirty="0" smtClean="0"/>
              <a:t>inappropriate</a:t>
            </a:r>
            <a:r>
              <a:rPr lang="en-US" dirty="0" smtClean="0"/>
              <a:t> </a:t>
            </a:r>
            <a:r>
              <a:rPr lang="en-US" dirty="0"/>
              <a:t>symptoms</a:t>
            </a:r>
          </a:p>
          <a:p>
            <a:pPr lvl="1"/>
            <a:r>
              <a:rPr lang="en-US" dirty="0"/>
              <a:t>Change in urine character</a:t>
            </a:r>
          </a:p>
          <a:p>
            <a:r>
              <a:rPr lang="en-US" dirty="0"/>
              <a:t>Non-specific </a:t>
            </a:r>
            <a:r>
              <a:rPr lang="en-US" i="1" dirty="0" smtClean="0"/>
              <a:t>appropriate</a:t>
            </a:r>
            <a:r>
              <a:rPr lang="en-US" dirty="0" smtClean="0"/>
              <a:t> </a:t>
            </a:r>
            <a:r>
              <a:rPr lang="en-US" dirty="0"/>
              <a:t>symptoms: fever, leukocytosis</a:t>
            </a:r>
          </a:p>
          <a:p>
            <a:pPr lvl="1"/>
            <a:r>
              <a:rPr lang="en-US" dirty="0" smtClean="0"/>
              <a:t>‘Pan’-culturing </a:t>
            </a:r>
            <a:r>
              <a:rPr lang="en-US" dirty="0"/>
              <a:t>for fever or sepsis</a:t>
            </a:r>
          </a:p>
          <a:p>
            <a:r>
              <a:rPr lang="en-US" dirty="0"/>
              <a:t>50% of patients with NHSN-CAUTI </a:t>
            </a:r>
            <a:r>
              <a:rPr lang="en-US" dirty="0" smtClean="0"/>
              <a:t>and 30% with clinical CAUTI diagnosis have </a:t>
            </a:r>
            <a:r>
              <a:rPr lang="en-US" dirty="0"/>
              <a:t>alternate cause of </a:t>
            </a:r>
            <a:r>
              <a:rPr lang="en-US" dirty="0" smtClean="0"/>
              <a:t>fever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DE5B1D4-5013-4E8A-AAE7-66517B698224}"/>
              </a:ext>
            </a:extLst>
          </p:cNvPr>
          <p:cNvSpPr txBox="1"/>
          <p:nvPr/>
        </p:nvSpPr>
        <p:spPr>
          <a:xfrm>
            <a:off x="1402991" y="4594052"/>
            <a:ext cx="7924799" cy="830997"/>
          </a:xfrm>
          <a:prstGeom prst="rect">
            <a:avLst/>
          </a:prstGeom>
          <a:solidFill>
            <a:srgbClr val="E2BCEA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/>
              <a:t>True urinary symptom-based urine culturing is difficult to achieve in hospitalized patients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820E65C-159F-4983-908E-D781BF23B8B3}"/>
              </a:ext>
            </a:extLst>
          </p:cNvPr>
          <p:cNvSpPr txBox="1"/>
          <p:nvPr/>
        </p:nvSpPr>
        <p:spPr>
          <a:xfrm>
            <a:off x="8329307" y="6123543"/>
            <a:ext cx="1996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Leekha </a:t>
            </a:r>
            <a:r>
              <a:rPr lang="en-US" i="1" dirty="0"/>
              <a:t>ICHE</a:t>
            </a:r>
            <a:r>
              <a:rPr lang="en-US" dirty="0"/>
              <a:t> 2015</a:t>
            </a:r>
          </a:p>
        </p:txBody>
      </p:sp>
    </p:spTree>
    <p:extLst>
      <p:ext uri="{BB962C8B-B14F-4D97-AF65-F5344CB8AC3E}">
        <p14:creationId xmlns:p14="http://schemas.microsoft.com/office/powerpoint/2010/main" val="933380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B80EAF-3886-4FD3-9E00-7228424B1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about other elements of UTI diagnosis?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9B147E3-1D27-42E9-9006-DB0C911A49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6882" y="1895192"/>
            <a:ext cx="4889938" cy="257820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800" dirty="0"/>
              <a:t>1. Symptoms</a:t>
            </a:r>
          </a:p>
          <a:p>
            <a:pPr marL="457200" lvl="1" indent="0">
              <a:buNone/>
            </a:pPr>
            <a:r>
              <a:rPr lang="en-US" sz="2800" dirty="0"/>
              <a:t>2. Positive urine culture (bacteriuria)</a:t>
            </a:r>
          </a:p>
          <a:p>
            <a:pPr marL="457200" lvl="1" indent="0">
              <a:buNone/>
            </a:pPr>
            <a:r>
              <a:rPr lang="en-US" sz="2800" dirty="0"/>
              <a:t>3. Pyuria (urine WBC)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60C92B4-0310-47AC-83AA-2B7A038025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59178" y="1895192"/>
            <a:ext cx="6312243" cy="19160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Non-specific in hospital setting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Common in hospital, catheter, elderly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EFD1D572-600A-4D26-9A9F-E8DEE8F5AA58}"/>
              </a:ext>
            </a:extLst>
          </p:cNvPr>
          <p:cNvGrpSpPr/>
          <p:nvPr/>
        </p:nvGrpSpPr>
        <p:grpSpPr>
          <a:xfrm>
            <a:off x="3220782" y="4406692"/>
            <a:ext cx="5625662" cy="700672"/>
            <a:chOff x="3418490" y="4480832"/>
            <a:chExt cx="5625662" cy="700672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F703239E-8013-4DD3-85C3-BA10C9A4EEE8}"/>
                </a:ext>
              </a:extLst>
            </p:cNvPr>
            <p:cNvSpPr txBox="1"/>
            <p:nvPr/>
          </p:nvSpPr>
          <p:spPr>
            <a:xfrm>
              <a:off x="3418490" y="4480832"/>
              <a:ext cx="5625662" cy="64633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r>
                <a:rPr lang="en-US" sz="3600" b="1" dirty="0"/>
                <a:t>1 + 2 = Bad Combination</a:t>
              </a:r>
            </a:p>
          </p:txBody>
        </p:sp>
        <p:pic>
          <p:nvPicPr>
            <p:cNvPr id="11" name="Graphic 10" descr="Sad face with no fill">
              <a:extLst>
                <a:ext uri="{FF2B5EF4-FFF2-40B4-BE49-F238E27FC236}">
                  <a16:creationId xmlns:a16="http://schemas.microsoft.com/office/drawing/2014/main" xmlns="" id="{09E04C58-F168-4AC4-BEC6-1163F26F3E9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174385" y="4480832"/>
              <a:ext cx="719959" cy="700672"/>
            </a:xfrm>
            <a:prstGeom prst="rect">
              <a:avLst/>
            </a:prstGeom>
          </p:spPr>
        </p:pic>
      </p:grp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80A39A4D-B287-4435-B328-65FD2BE68740}"/>
              </a:ext>
            </a:extLst>
          </p:cNvPr>
          <p:cNvSpPr/>
          <p:nvPr/>
        </p:nvSpPr>
        <p:spPr>
          <a:xfrm>
            <a:off x="722871" y="3078887"/>
            <a:ext cx="3486663" cy="733169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089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BA8A4D-0E66-479C-9142-62CF7A49B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0967"/>
          </a:xfrm>
        </p:spPr>
        <p:txBody>
          <a:bodyPr/>
          <a:lstStyle/>
          <a:p>
            <a:r>
              <a:rPr lang="en-US" b="1" dirty="0"/>
              <a:t>Pyuria and UTI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2320683-E2CB-496A-A616-127B649F5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6092"/>
            <a:ext cx="10515600" cy="2082908"/>
          </a:xfrm>
        </p:spPr>
        <p:txBody>
          <a:bodyPr>
            <a:normAutofit/>
          </a:bodyPr>
          <a:lstStyle/>
          <a:p>
            <a:r>
              <a:rPr lang="en-US" dirty="0"/>
              <a:t>Urine WBCs or pus cells or pyuria: Inflammation in the urinary tract</a:t>
            </a:r>
          </a:p>
          <a:p>
            <a:r>
              <a:rPr lang="en-US" dirty="0"/>
              <a:t>Presence of pyuria has low positive predictive value</a:t>
            </a:r>
          </a:p>
          <a:p>
            <a:pPr marL="457200" lvl="1" indent="0">
              <a:buNone/>
            </a:pPr>
            <a:r>
              <a:rPr lang="en-US" sz="2800" b="1" dirty="0"/>
              <a:t>		Positive UA or pyuria ≠ UTI</a:t>
            </a:r>
          </a:p>
          <a:p>
            <a:r>
              <a:rPr lang="en-US" dirty="0"/>
              <a:t>However, absence of pyuria has high negative predictive value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59E4A5A-53C8-40B5-9C0C-5FE76731E506}"/>
              </a:ext>
            </a:extLst>
          </p:cNvPr>
          <p:cNvSpPr txBox="1"/>
          <p:nvPr/>
        </p:nvSpPr>
        <p:spPr>
          <a:xfrm>
            <a:off x="8020707" y="5657671"/>
            <a:ext cx="373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Juthani</a:t>
            </a:r>
            <a:r>
              <a:rPr lang="en-US" dirty="0"/>
              <a:t>-Mehta M, </a:t>
            </a:r>
            <a:r>
              <a:rPr lang="en-US" i="1" dirty="0"/>
              <a:t>ICHE </a:t>
            </a:r>
            <a:r>
              <a:rPr lang="en-US" dirty="0"/>
              <a:t>2007</a:t>
            </a:r>
          </a:p>
          <a:p>
            <a:r>
              <a:rPr lang="en-US" dirty="0" err="1"/>
              <a:t>Tambyah</a:t>
            </a:r>
            <a:r>
              <a:rPr lang="en-US" dirty="0"/>
              <a:t> PA </a:t>
            </a:r>
            <a:r>
              <a:rPr lang="en-US" i="1" dirty="0"/>
              <a:t>Arch Intern Med </a:t>
            </a:r>
            <a:r>
              <a:rPr lang="en-US" dirty="0"/>
              <a:t>2000</a:t>
            </a:r>
          </a:p>
          <a:p>
            <a:r>
              <a:rPr lang="en-US" dirty="0"/>
              <a:t>Stovall RT, </a:t>
            </a:r>
            <a:r>
              <a:rPr lang="en-US" i="1" dirty="0"/>
              <a:t>J Am Coll Surg </a:t>
            </a:r>
            <a:r>
              <a:rPr lang="en-US" dirty="0"/>
              <a:t>2013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276C6F6-F6D5-4D7A-AE6F-EE44F334D1B0}"/>
              </a:ext>
            </a:extLst>
          </p:cNvPr>
          <p:cNvSpPr txBox="1"/>
          <p:nvPr/>
        </p:nvSpPr>
        <p:spPr>
          <a:xfrm>
            <a:off x="1145628" y="3665011"/>
            <a:ext cx="8607972" cy="954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/>
              <a:t>Absence of pyuria in a patient with non-specific symptoms (e.g., fever) suggests an alternative cause for fever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8D2AD47-8B58-445B-A233-0ED7FAD954CD}"/>
              </a:ext>
            </a:extLst>
          </p:cNvPr>
          <p:cNvSpPr txBox="1"/>
          <p:nvPr/>
        </p:nvSpPr>
        <p:spPr>
          <a:xfrm>
            <a:off x="3053256" y="5264113"/>
            <a:ext cx="4545723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/>
              <a:t>Basis of reflex urine culturing</a:t>
            </a: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xmlns="" id="{9D31B83D-0E42-42BF-98F4-1982D46FBC90}"/>
              </a:ext>
            </a:extLst>
          </p:cNvPr>
          <p:cNvSpPr/>
          <p:nvPr/>
        </p:nvSpPr>
        <p:spPr>
          <a:xfrm>
            <a:off x="5150069" y="4742050"/>
            <a:ext cx="220717" cy="409904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26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B7E256-CBE2-4204-95F3-BCD9E028A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67068"/>
          </a:xfrm>
        </p:spPr>
        <p:txBody>
          <a:bodyPr/>
          <a:lstStyle/>
          <a:p>
            <a:r>
              <a:rPr lang="en-US" b="1" dirty="0"/>
              <a:t>Reflex Urine Culturing: Protocol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91F4173-94AE-4B15-92AE-89C98C40F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8463"/>
            <a:ext cx="10515600" cy="414048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Perform urine cultures only when urinalysis / microscopy criteria met </a:t>
            </a:r>
          </a:p>
          <a:p>
            <a:pPr lvl="1"/>
            <a:r>
              <a:rPr lang="en-US" dirty="0"/>
              <a:t>Replaces a routine or “regular” urine culture order</a:t>
            </a:r>
          </a:p>
          <a:p>
            <a:pPr lvl="0"/>
            <a:r>
              <a:rPr lang="en-US" dirty="0"/>
              <a:t>Most commonly used criteria: Pyuria (UA WBC &gt; 10 per </a:t>
            </a:r>
            <a:r>
              <a:rPr lang="en-US" dirty="0" err="1"/>
              <a:t>hpf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Threshold of “10” supported by literature and lab </a:t>
            </a:r>
            <a:r>
              <a:rPr lang="en-US" dirty="0" err="1"/>
              <a:t>Cumitech</a:t>
            </a:r>
            <a:r>
              <a:rPr lang="en-US" dirty="0"/>
              <a:t> guide</a:t>
            </a:r>
          </a:p>
          <a:p>
            <a:pPr lvl="1"/>
            <a:r>
              <a:rPr lang="en-GB" dirty="0"/>
              <a:t>Leukocyte esterase in UA ≈ WBCs on microscopic exam</a:t>
            </a:r>
          </a:p>
          <a:p>
            <a:pPr lvl="0"/>
            <a:r>
              <a:rPr lang="en-US" dirty="0"/>
              <a:t>Other criteria: nitrite, bacteria</a:t>
            </a:r>
          </a:p>
          <a:p>
            <a:pPr lvl="1"/>
            <a:r>
              <a:rPr lang="en-US" dirty="0"/>
              <a:t>Different from pyuria – presence of bacteria</a:t>
            </a:r>
          </a:p>
          <a:p>
            <a:pPr lvl="1"/>
            <a:r>
              <a:rPr lang="en-US" dirty="0"/>
              <a:t>Not all bacteria reduce nitrate to nitrite</a:t>
            </a:r>
          </a:p>
          <a:p>
            <a:pPr lvl="1"/>
            <a:r>
              <a:rPr lang="en-US" dirty="0"/>
              <a:t>Does not say anything about inflammation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F2D7B08-B8AC-45D1-9D77-A6BE74308FD5}"/>
              </a:ext>
            </a:extLst>
          </p:cNvPr>
          <p:cNvSpPr txBox="1"/>
          <p:nvPr/>
        </p:nvSpPr>
        <p:spPr>
          <a:xfrm>
            <a:off x="7594960" y="5602053"/>
            <a:ext cx="2907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Humphries </a:t>
            </a:r>
            <a:r>
              <a:rPr lang="en-US" i="1" dirty="0"/>
              <a:t>J Clin Micro </a:t>
            </a:r>
            <a:r>
              <a:rPr lang="en-US" dirty="0"/>
              <a:t>2016</a:t>
            </a:r>
          </a:p>
          <a:p>
            <a:r>
              <a:rPr lang="en-US" dirty="0" err="1"/>
              <a:t>Cumitech</a:t>
            </a:r>
            <a:r>
              <a:rPr lang="en-US" dirty="0"/>
              <a:t> </a:t>
            </a:r>
            <a:r>
              <a:rPr lang="en-US" i="1" dirty="0"/>
              <a:t>ASM Press </a:t>
            </a:r>
            <a:r>
              <a:rPr lang="en-US" dirty="0"/>
              <a:t>2014</a:t>
            </a:r>
          </a:p>
        </p:txBody>
      </p:sp>
    </p:spTree>
    <p:extLst>
      <p:ext uri="{BB962C8B-B14F-4D97-AF65-F5344CB8AC3E}">
        <p14:creationId xmlns:p14="http://schemas.microsoft.com/office/powerpoint/2010/main" val="3491968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4">
            <a:extLst>
              <a:ext uri="{FF2B5EF4-FFF2-40B4-BE49-F238E27FC236}">
                <a16:creationId xmlns:a16="http://schemas.microsoft.com/office/drawing/2014/main" xmlns="" id="{1707FC24-6981-43D9-B525-C7832BA22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Workflow</a:t>
            </a:r>
            <a:b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(University of Maryland Medical Center)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CCD65607-471C-45CF-8B74-52926ADDED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1364792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0392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1183</Words>
  <Application>Microsoft Office PowerPoint</Application>
  <PresentationFormat>Widescreen</PresentationFormat>
  <Paragraphs>149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ＭＳ Ｐゴシック</vt:lpstr>
      <vt:lpstr>Arial</vt:lpstr>
      <vt:lpstr>Calibri</vt:lpstr>
      <vt:lpstr>Calibri Light</vt:lpstr>
      <vt:lpstr>Symbol</vt:lpstr>
      <vt:lpstr>Wingdings</vt:lpstr>
      <vt:lpstr>Office Theme</vt:lpstr>
      <vt:lpstr>Reflex urine culturing:  “Dos and Don’ts”</vt:lpstr>
      <vt:lpstr>Take-home points</vt:lpstr>
      <vt:lpstr>Relevance of UTI diagnosis to SPARC</vt:lpstr>
      <vt:lpstr>Why should we focus on the diagnostic aspect? </vt:lpstr>
      <vt:lpstr>Why is UTI over-testing common among hospitalized patients?</vt:lpstr>
      <vt:lpstr>What about other elements of UTI diagnosis?</vt:lpstr>
      <vt:lpstr>Pyuria and UTI</vt:lpstr>
      <vt:lpstr>Reflex Urine Culturing: Protocol</vt:lpstr>
      <vt:lpstr>Workflow (University of Maryland Medical Center)</vt:lpstr>
      <vt:lpstr>Impact: Significant decreases in urine cultures performed, bacteriuria, and CAUTI</vt:lpstr>
      <vt:lpstr>PowerPoint Presentation</vt:lpstr>
      <vt:lpstr>Stakeholders</vt:lpstr>
      <vt:lpstr>Reflex Urine Culturing “Dos”</vt:lpstr>
      <vt:lpstr>Reflex Urine Culturing “Dos”</vt:lpstr>
      <vt:lpstr>Reflex Urine Culturing “Dos”</vt:lpstr>
      <vt:lpstr>Reflex Urine Culturing “Dos”</vt:lpstr>
      <vt:lpstr>Reflex Urine Culturing “Dos”</vt:lpstr>
      <vt:lpstr>Reflex Urine Culturing “Don’ts”</vt:lpstr>
      <vt:lpstr>Reflex Urine Culturing “Don’ts”</vt:lpstr>
      <vt:lpstr>Current state: urine culturing practices survey among SHEA Research Network members</vt:lpstr>
      <vt:lpstr>Take-home points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Reflex urine culturing:  “Dos and Don’ts”</dc:title>
  <dc:creator>Leekha, Surbhi</dc:creator>
  <cp:lastModifiedBy>Robin Dillard</cp:lastModifiedBy>
  <cp:revision>9</cp:revision>
  <dcterms:created xsi:type="dcterms:W3CDTF">2019-04-16T23:34:34Z</dcterms:created>
  <dcterms:modified xsi:type="dcterms:W3CDTF">2019-05-02T14:29:21Z</dcterms:modified>
</cp:coreProperties>
</file>